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1pPr>
    <a:lvl2pPr marL="0" marR="0" indent="4572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2pPr>
    <a:lvl3pPr marL="0" marR="0" indent="9144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3pPr>
    <a:lvl4pPr marL="0" marR="0" indent="13716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4pPr>
    <a:lvl5pPr marL="0" marR="0" indent="18288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5pPr>
    <a:lvl6pPr marL="0" marR="0" indent="22860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6pPr>
    <a:lvl7pPr marL="0" marR="0" indent="27432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7pPr>
    <a:lvl8pPr marL="0" marR="0" indent="32004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8pPr>
    <a:lvl9pPr marL="0" marR="0" indent="3657600" algn="ctr" defTabSz="9144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600" normalizeH="0" baseline="0">
        <a:ln>
          <a:noFill/>
        </a:ln>
        <a:solidFill>
          <a:schemeClr val="accent2"/>
        </a:solidFill>
        <a:effectLst/>
        <a:uFillTx/>
        <a:latin typeface="+mn-lt"/>
        <a:ea typeface="+mn-ea"/>
        <a:cs typeface="+mn-cs"/>
        <a:sym typeface="Univa Nova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FFFEF9"/>
          </a:solidFill>
        </a:fill>
      </a:tcStyle>
    </a:wholeTbl>
    <a:band2H>
      <a:tcTxStyle/>
      <a:tcStyle>
        <a:tcBdr/>
        <a:fill>
          <a:solidFill>
            <a:srgbClr val="FFFEFC"/>
          </a:solidFill>
        </a:fill>
      </a:tcStyle>
    </a:band2H>
    <a:firstCol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hueOff val="-2925000"/>
              <a:satOff val="-100000"/>
              <a:lumOff val="3137"/>
            </a:schemeClr>
          </a:solidFill>
        </a:fill>
      </a:tcStyle>
    </a:band2H>
    <a:firstCol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-2925000"/>
              <a:satOff val="-100000"/>
              <a:lumOff val="3137"/>
            </a:schemeClr>
          </a:solidFill>
        </a:fill>
      </a:tcStyle>
    </a:lastRow>
    <a:fir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hueOff val="-2925000"/>
            <a:satOff val="-100000"/>
            <a:lumOff val="3137"/>
          </a:schemeClr>
        </a:fontRef>
        <a:schemeClr val="accent3">
          <a:hueOff val="-2925000"/>
          <a:satOff val="-100000"/>
          <a:lumOff val="3137"/>
        </a:schemeClr>
      </a:tcTxStyle>
      <a:tcStyle>
        <a:tcBdr>
          <a:lef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2925000"/>
                  <a:satOff val="-100000"/>
                  <a:lumOff val="3137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hueOff val="-2925000"/>
              <a:satOff val="-100000"/>
              <a:lumOff val="3137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4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" name="Picture Placeholder 18"/>
          <p:cNvSpPr>
            <a:spLocks noGrp="1"/>
          </p:cNvSpPr>
          <p:nvPr>
            <p:ph type="pic" sz="half" idx="22"/>
          </p:nvPr>
        </p:nvSpPr>
        <p:spPr>
          <a:xfrm>
            <a:off x="493712" y="4034971"/>
            <a:ext cx="11204576" cy="2424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536698" y="1440252"/>
            <a:ext cx="4211789" cy="437367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raphic 4"/>
          <p:cNvSpPr/>
          <p:nvPr/>
        </p:nvSpPr>
        <p:spPr>
          <a:xfrm>
            <a:off x="6253017" y="1381735"/>
            <a:ext cx="3657603" cy="4516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10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253014" y="1360768"/>
            <a:ext cx="3657605" cy="30122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9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10104581" y="1360770"/>
            <a:ext cx="2087419" cy="45169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2"/>
          <p:cNvSpPr/>
          <p:nvPr/>
        </p:nvSpPr>
        <p:spPr>
          <a:xfrm>
            <a:off x="1034919" y="1592652"/>
            <a:ext cx="2248865" cy="457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20228" y="21600"/>
                </a:moveTo>
                <a:lnTo>
                  <a:pt x="1372" y="21600"/>
                </a:lnTo>
                <a:cubicBezTo>
                  <a:pt x="613" y="21600"/>
                  <a:pt x="0" y="21299"/>
                  <a:pt x="0" y="20925"/>
                </a:cubicBezTo>
                <a:lnTo>
                  <a:pt x="0" y="675"/>
                </a:lnTo>
                <a:cubicBezTo>
                  <a:pt x="0" y="302"/>
                  <a:pt x="613" y="0"/>
                  <a:pt x="1372" y="0"/>
                </a:cubicBezTo>
                <a:lnTo>
                  <a:pt x="20219" y="0"/>
                </a:lnTo>
                <a:cubicBezTo>
                  <a:pt x="20978" y="0"/>
                  <a:pt x="21591" y="302"/>
                  <a:pt x="21591" y="675"/>
                </a:cubicBezTo>
                <a:lnTo>
                  <a:pt x="21591" y="20925"/>
                </a:lnTo>
                <a:cubicBezTo>
                  <a:pt x="21600" y="21299"/>
                  <a:pt x="20987" y="21600"/>
                  <a:pt x="20228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1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189661" y="1440252"/>
            <a:ext cx="2248865" cy="4572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9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64256" y="1441203"/>
            <a:ext cx="2249805" cy="4572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6758" y="-184725"/>
            <a:ext cx="15705516" cy="722745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30871" y="1943100"/>
            <a:ext cx="4615694" cy="49149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044471" y="1079499"/>
            <a:ext cx="4022829" cy="5778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034919" y="1563582"/>
            <a:ext cx="9175882" cy="223837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reeform: Shape 2"/>
          <p:cNvSpPr/>
          <p:nvPr/>
        </p:nvSpPr>
        <p:spPr>
          <a:xfrm>
            <a:off x="3616099" y="3576971"/>
            <a:ext cx="4742742" cy="3281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3" y="0"/>
                </a:moveTo>
                <a:lnTo>
                  <a:pt x="20017" y="0"/>
                </a:lnTo>
                <a:cubicBezTo>
                  <a:pt x="20890" y="0"/>
                  <a:pt x="21600" y="1026"/>
                  <a:pt x="21600" y="228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288"/>
                </a:lnTo>
                <a:cubicBezTo>
                  <a:pt x="0" y="1026"/>
                  <a:pt x="710" y="0"/>
                  <a:pt x="1583" y="0"/>
                </a:cubicBezTo>
                <a:close/>
              </a:path>
            </a:pathLst>
          </a:custGeom>
          <a:solidFill>
            <a:schemeClr val="accent1"/>
          </a:solidFill>
          <a:ln w="9988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pic>
        <p:nvPicPr>
          <p:cNvPr id="15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693" y="2207966"/>
            <a:ext cx="4650025" cy="4264468"/>
          </a:xfrm>
          <a:prstGeom prst="rect">
            <a:avLst/>
          </a:prstGeom>
          <a:ln w="12700">
            <a:miter lim="400000"/>
          </a:ln>
          <a:effectLst>
            <a:outerShdw blurRad="762000" dist="368300" rotWithShape="0">
              <a:srgbClr val="000000">
                <a:alpha val="61000"/>
              </a:srgbClr>
            </a:outerShdw>
          </a:effectLst>
        </p:spPr>
      </p:pic>
      <p:sp>
        <p:nvSpPr>
          <p:cNvPr id="15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106283" y="2731074"/>
            <a:ext cx="3762375" cy="20932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268069" y="1712859"/>
            <a:ext cx="4762501" cy="24578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6315283" y="0"/>
            <a:ext cx="2706051" cy="440951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6315283" y="4569385"/>
            <a:ext cx="2706051" cy="22886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0" y="2108199"/>
            <a:ext cx="3220217" cy="37589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0" name="Picture Placeholder 9"/>
          <p:cNvSpPr>
            <a:spLocks noGrp="1"/>
          </p:cNvSpPr>
          <p:nvPr>
            <p:ph type="pic" sz="half" idx="22"/>
          </p:nvPr>
        </p:nvSpPr>
        <p:spPr>
          <a:xfrm>
            <a:off x="8458200" y="0"/>
            <a:ext cx="37338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9" descr="Graphic 9"/>
          <p:cNvPicPr>
            <a:picLocks noChangeAspect="1"/>
          </p:cNvPicPr>
          <p:nvPr/>
        </p:nvPicPr>
        <p:blipFill>
          <a:blip r:embed="rId2"/>
          <a:srcRect r="4177" b="4189"/>
          <a:stretch>
            <a:fillRect/>
          </a:stretch>
        </p:blipFill>
        <p:spPr>
          <a:xfrm rot="5400000">
            <a:off x="885559" y="1984786"/>
            <a:ext cx="3987656" cy="575877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1222411" y="1303840"/>
            <a:ext cx="3763475" cy="469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raphic 4"/>
          <p:cNvSpPr/>
          <p:nvPr/>
        </p:nvSpPr>
        <p:spPr>
          <a:xfrm>
            <a:off x="1034922" y="3013114"/>
            <a:ext cx="2253170" cy="2782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189" name="Graphic 4"/>
          <p:cNvSpPr/>
          <p:nvPr/>
        </p:nvSpPr>
        <p:spPr>
          <a:xfrm>
            <a:off x="3655257" y="3034083"/>
            <a:ext cx="2253170" cy="278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190" name="Graphic 4"/>
          <p:cNvSpPr/>
          <p:nvPr/>
        </p:nvSpPr>
        <p:spPr>
          <a:xfrm>
            <a:off x="6275592" y="3055050"/>
            <a:ext cx="2253170" cy="2782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19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034921" y="2255547"/>
            <a:ext cx="2253170" cy="18556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655255" y="2276514"/>
            <a:ext cx="2253171" cy="18556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3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6275590" y="2297483"/>
            <a:ext cx="2253171" cy="18556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4" name="Graphic 4"/>
          <p:cNvSpPr/>
          <p:nvPr/>
        </p:nvSpPr>
        <p:spPr>
          <a:xfrm>
            <a:off x="8895928" y="3034083"/>
            <a:ext cx="2253170" cy="2782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195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8895925" y="2276514"/>
            <a:ext cx="2253171" cy="18556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4343400" y="1716739"/>
            <a:ext cx="6781800" cy="241076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267413" y="2758084"/>
            <a:ext cx="1492159" cy="194739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2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6631634" y="2758083"/>
            <a:ext cx="1492159" cy="194739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158675" y="1910538"/>
            <a:ext cx="6256141" cy="3494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4777185" y="1910538"/>
            <a:ext cx="6256140" cy="3494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158675" y="1910538"/>
            <a:ext cx="6256141" cy="3494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4777185" y="1910538"/>
            <a:ext cx="6256140" cy="34945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-1" y="-2"/>
            <a:ext cx="4549997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3" name="Freeform 10"/>
          <p:cNvSpPr>
            <a:spLocks noGrp="1"/>
          </p:cNvSpPr>
          <p:nvPr>
            <p:ph type="pic" sz="quarter" idx="22"/>
          </p:nvPr>
        </p:nvSpPr>
        <p:spPr>
          <a:xfrm>
            <a:off x="3126116" y="1509901"/>
            <a:ext cx="2198562" cy="388899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6000" y="1909852"/>
            <a:ext cx="5532262" cy="32908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icture Placeholder 5"/>
          <p:cNvSpPr>
            <a:spLocks noGrp="1"/>
          </p:cNvSpPr>
          <p:nvPr>
            <p:ph type="pic" idx="21"/>
          </p:nvPr>
        </p:nvSpPr>
        <p:spPr>
          <a:xfrm>
            <a:off x="1158674" y="1498599"/>
            <a:ext cx="9874651" cy="44323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99249" y="2856395"/>
            <a:ext cx="2525411" cy="364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853754" y="3235260"/>
            <a:ext cx="3645670" cy="252541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" name="Picture Placeholder 26"/>
          <p:cNvSpPr>
            <a:spLocks noGrp="1"/>
          </p:cNvSpPr>
          <p:nvPr>
            <p:ph type="pic" sz="half" idx="22"/>
          </p:nvPr>
        </p:nvSpPr>
        <p:spPr>
          <a:xfrm>
            <a:off x="5800988" y="3235260"/>
            <a:ext cx="5432933" cy="36227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icture Placeholder 9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8" name="Picture Placeholder 2"/>
          <p:cNvSpPr>
            <a:spLocks noGrp="1"/>
          </p:cNvSpPr>
          <p:nvPr>
            <p:ph type="pic" sz="half" idx="22"/>
          </p:nvPr>
        </p:nvSpPr>
        <p:spPr>
          <a:xfrm>
            <a:off x="493712" y="4034971"/>
            <a:ext cx="11204576" cy="2424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/>
          <p:nvPr/>
        </p:nvSpPr>
        <p:spPr>
          <a:xfrm>
            <a:off x="0" y="0"/>
            <a:ext cx="4655130" cy="68580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121A21"/>
            </a:solidFill>
            <a:miter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 sz="17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40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849368" y="1218878"/>
            <a:ext cx="4652778" cy="23137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3132302" y="3684985"/>
            <a:ext cx="4652778" cy="231370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6758" y="-184725"/>
            <a:ext cx="15705516" cy="7227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Graphic 19" descr="Graphic 19"/>
          <p:cNvPicPr>
            <a:picLocks noChangeAspect="1"/>
          </p:cNvPicPr>
          <p:nvPr/>
        </p:nvPicPr>
        <p:blipFill>
          <a:blip r:embed="rId3"/>
          <a:srcRect r="13849" b="4189"/>
          <a:stretch>
            <a:fillRect/>
          </a:stretch>
        </p:blipFill>
        <p:spPr>
          <a:xfrm rot="16200000">
            <a:off x="6903517" y="-1142995"/>
            <a:ext cx="3770430" cy="605642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Picture Placeholder 16"/>
          <p:cNvSpPr>
            <a:spLocks noGrp="1"/>
          </p:cNvSpPr>
          <p:nvPr>
            <p:ph type="pic" sz="half" idx="21"/>
          </p:nvPr>
        </p:nvSpPr>
        <p:spPr>
          <a:xfrm>
            <a:off x="6074433" y="-1"/>
            <a:ext cx="6117567" cy="41937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034919" y="1606871"/>
            <a:ext cx="4934081" cy="196183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676707" y="3858629"/>
            <a:ext cx="5515293" cy="19511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6758" y="-184725"/>
            <a:ext cx="15705516" cy="722745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3838373" y="999847"/>
            <a:ext cx="3434070" cy="58581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553200" y="1360768"/>
            <a:ext cx="4330700" cy="30122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6758" y="-184725"/>
            <a:ext cx="15705516" cy="722745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raphic 4"/>
          <p:cNvSpPr/>
          <p:nvPr/>
        </p:nvSpPr>
        <p:spPr>
          <a:xfrm>
            <a:off x="1034922" y="2543213"/>
            <a:ext cx="2747888" cy="3393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87" name="Graphic 4"/>
          <p:cNvSpPr/>
          <p:nvPr/>
        </p:nvSpPr>
        <p:spPr>
          <a:xfrm>
            <a:off x="4722057" y="2564181"/>
            <a:ext cx="2747889" cy="3393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88" name="Graphic 4"/>
          <p:cNvSpPr/>
          <p:nvPr/>
        </p:nvSpPr>
        <p:spPr>
          <a:xfrm>
            <a:off x="8409192" y="2585149"/>
            <a:ext cx="2747889" cy="3393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0" y="21600"/>
                </a:moveTo>
                <a:lnTo>
                  <a:pt x="740" y="21600"/>
                </a:lnTo>
                <a:cubicBezTo>
                  <a:pt x="333" y="21600"/>
                  <a:pt x="0" y="21267"/>
                  <a:pt x="0" y="20860"/>
                </a:cubicBezTo>
                <a:lnTo>
                  <a:pt x="0" y="740"/>
                </a:lnTo>
                <a:cubicBezTo>
                  <a:pt x="0" y="333"/>
                  <a:pt x="333" y="0"/>
                  <a:pt x="740" y="0"/>
                </a:cubicBezTo>
                <a:lnTo>
                  <a:pt x="20860" y="0"/>
                </a:lnTo>
                <a:cubicBezTo>
                  <a:pt x="21267" y="0"/>
                  <a:pt x="21600" y="333"/>
                  <a:pt x="21600" y="740"/>
                </a:cubicBezTo>
                <a:lnTo>
                  <a:pt x="21600" y="20860"/>
                </a:lnTo>
                <a:cubicBezTo>
                  <a:pt x="21600" y="21267"/>
                  <a:pt x="21267" y="21600"/>
                  <a:pt x="20860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89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034921" y="2522246"/>
            <a:ext cx="2747889" cy="226303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722055" y="2543213"/>
            <a:ext cx="2747890" cy="22630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1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8409191" y="2564182"/>
            <a:ext cx="2747889" cy="226303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925000"/>
            <a:satOff val="-100000"/>
            <a:lumOff val="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lnSpc>
                <a:spcPct val="100000"/>
              </a:lnSpc>
              <a:defRPr spc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Playfair Display Regular"/>
          <a:ea typeface="Playfair Display Regular"/>
          <a:cs typeface="Playfair Display Regular"/>
          <a:sym typeface="Playfair Display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Univa Nova Bold"/>
          <a:ea typeface="Univa Nova Bold"/>
          <a:cs typeface="Univa Nova Bold"/>
          <a:sym typeface="Univa Nova Bol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Stock-1177037423.jpg" descr="iStock-1177037423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950" r="19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9" name="Rectangle 34"/>
          <p:cNvSpPr/>
          <p:nvPr/>
        </p:nvSpPr>
        <p:spPr>
          <a:xfrm>
            <a:off x="0" y="-17475"/>
            <a:ext cx="12192000" cy="6875475"/>
          </a:xfrm>
          <a:prstGeom prst="rect">
            <a:avLst/>
          </a:prstGeom>
          <a:solidFill>
            <a:schemeClr val="accent1">
              <a:alpha val="92000"/>
            </a:schemeClr>
          </a:solidFill>
          <a:ln w="12700">
            <a:solidFill>
              <a:srgbClr val="121A21"/>
            </a:solidFill>
            <a:miter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 sz="18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Freeform 1"/>
          <p:cNvSpPr/>
          <p:nvPr/>
        </p:nvSpPr>
        <p:spPr>
          <a:xfrm>
            <a:off x="0" y="2217277"/>
            <a:ext cx="12192000" cy="466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22" y="0"/>
                  <a:pt x="18793" y="5028"/>
                  <a:pt x="21286" y="12915"/>
                </a:cubicBezTo>
                <a:lnTo>
                  <a:pt x="21600" y="13959"/>
                </a:lnTo>
                <a:lnTo>
                  <a:pt x="21600" y="21600"/>
                </a:lnTo>
                <a:lnTo>
                  <a:pt x="0" y="21600"/>
                </a:lnTo>
                <a:lnTo>
                  <a:pt x="0" y="13959"/>
                </a:lnTo>
                <a:lnTo>
                  <a:pt x="314" y="12915"/>
                </a:lnTo>
                <a:cubicBezTo>
                  <a:pt x="2807" y="5028"/>
                  <a:pt x="6578" y="0"/>
                  <a:pt x="10800" y="0"/>
                </a:cubicBezTo>
                <a:close/>
              </a:path>
            </a:pathLst>
          </a:custGeom>
          <a:solidFill>
            <a:srgbClr val="B8C8D8">
              <a:alpha val="3911"/>
            </a:srgbClr>
          </a:solid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1" name="Freeform 3"/>
          <p:cNvSpPr/>
          <p:nvPr/>
        </p:nvSpPr>
        <p:spPr>
          <a:xfrm>
            <a:off x="1819442" y="4790923"/>
            <a:ext cx="8553117" cy="2080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92" name="iStock-1177037423.jpg" descr="iStock-1177037423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861" t="46524" r="12878" b="19350"/>
          <a:stretch>
            <a:fillRect/>
          </a:stretch>
        </p:blipFill>
        <p:spPr>
          <a:xfrm>
            <a:off x="493712" y="4034971"/>
            <a:ext cx="11204576" cy="2424115"/>
          </a:xfrm>
          <a:prstGeom prst="rect">
            <a:avLst/>
          </a:prstGeom>
        </p:spPr>
      </p:pic>
      <p:sp>
        <p:nvSpPr>
          <p:cNvPr id="293" name="TextBox 9"/>
          <p:cNvSpPr txBox="1"/>
          <p:nvPr/>
        </p:nvSpPr>
        <p:spPr>
          <a:xfrm>
            <a:off x="992488" y="1469163"/>
            <a:ext cx="10207024" cy="290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3900" spc="556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sz="13900" spc="556" dirty="0">
                <a:solidFill>
                  <a:srgbClr val="C0AC76"/>
                </a:solidFill>
                <a:latin typeface="Playfair Display Regular"/>
              </a:rPr>
              <a:t>NASJ</a:t>
            </a:r>
            <a:r>
              <a:rPr dirty="0">
                <a:solidFill>
                  <a:srgbClr val="C0AC76"/>
                </a:solidFill>
              </a:rPr>
              <a:t>ET</a:t>
            </a:r>
          </a:p>
        </p:txBody>
      </p:sp>
      <p:sp>
        <p:nvSpPr>
          <p:cNvPr id="294" name="TextBox 10"/>
          <p:cNvSpPr txBox="1"/>
          <p:nvPr/>
        </p:nvSpPr>
        <p:spPr>
          <a:xfrm>
            <a:off x="1702604" y="1509475"/>
            <a:ext cx="8786792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INTRODUCE OUR COMPANY</a:t>
            </a:r>
          </a:p>
        </p:txBody>
      </p:sp>
      <p:pic>
        <p:nvPicPr>
          <p:cNvPr id="295" name="Immagine" descr="Immagine"/>
          <p:cNvPicPr>
            <a:picLocks noChangeAspect="1"/>
          </p:cNvPicPr>
          <p:nvPr/>
        </p:nvPicPr>
        <p:blipFill>
          <a:blip r:embed="rId4"/>
          <a:srcRect l="41949" t="23060" r="7239" b="1578"/>
          <a:stretch>
            <a:fillRect/>
          </a:stretch>
        </p:blipFill>
        <p:spPr>
          <a:xfrm rot="10800000" flipH="1">
            <a:off x="8991037" y="-295793"/>
            <a:ext cx="3400256" cy="2846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62" y="444456"/>
            <a:ext cx="1171877" cy="639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08_a_Mosaique.jpg" descr="08_a_Mosaique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34989" r="30347" b="1"/>
          <a:stretch>
            <a:fillRect/>
          </a:stretch>
        </p:blipFill>
        <p:spPr>
          <a:xfrm>
            <a:off x="10104582" y="1360770"/>
            <a:ext cx="2087563" cy="4516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8" y="0"/>
                </a:moveTo>
                <a:cubicBezTo>
                  <a:pt x="585" y="0"/>
                  <a:pt x="0" y="333"/>
                  <a:pt x="0" y="740"/>
                </a:cubicBezTo>
                <a:lnTo>
                  <a:pt x="0" y="20862"/>
                </a:lnTo>
                <a:cubicBezTo>
                  <a:pt x="0" y="21268"/>
                  <a:pt x="585" y="21600"/>
                  <a:pt x="1298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298" y="0"/>
                </a:lnTo>
                <a:close/>
              </a:path>
            </a:pathLst>
          </a:custGeom>
        </p:spPr>
      </p:pic>
      <p:pic>
        <p:nvPicPr>
          <p:cNvPr id="406" name="Immagine" descr="Immagine"/>
          <p:cNvPicPr>
            <a:picLocks noChangeAspect="1"/>
          </p:cNvPicPr>
          <p:nvPr/>
        </p:nvPicPr>
        <p:blipFill>
          <a:blip r:embed="rId3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33"/>
          <p:cNvSpPr txBox="1"/>
          <p:nvPr/>
        </p:nvSpPr>
        <p:spPr>
          <a:xfrm>
            <a:off x="807006" y="2200825"/>
            <a:ext cx="41210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NasJet's Aircraft Charters offer ultimate luxury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and flexibility. Fly on your terms, choose from our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well-maintained fleet. Whether for business or leisure, experience the convenience and privacy of private jet travel, tailored to you. Elevate your journey with NasJet.</a:t>
            </a:r>
          </a:p>
        </p:txBody>
      </p:sp>
      <p:sp>
        <p:nvSpPr>
          <p:cNvPr id="408" name="TextBox 24"/>
          <p:cNvSpPr txBox="1"/>
          <p:nvPr/>
        </p:nvSpPr>
        <p:spPr>
          <a:xfrm>
            <a:off x="807006" y="1692461"/>
            <a:ext cx="30082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4A525D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Aircraft Charters:</a:t>
            </a:r>
          </a:p>
        </p:txBody>
      </p:sp>
      <p:sp>
        <p:nvSpPr>
          <p:cNvPr id="409" name="Rectangle 33"/>
          <p:cNvSpPr txBox="1"/>
          <p:nvPr/>
        </p:nvSpPr>
        <p:spPr>
          <a:xfrm>
            <a:off x="807006" y="4512224"/>
            <a:ext cx="41210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t>NasJet's Completions Advisory tailors your aircraft to perfection. Our experts guide customization, from interiors to amenities, creating a personalized flying oasis. With NasJet, your vision becomes reality, reflecting your unique style.</a:t>
            </a:r>
          </a:p>
        </p:txBody>
      </p:sp>
      <p:sp>
        <p:nvSpPr>
          <p:cNvPr id="410" name="TextBox 24"/>
          <p:cNvSpPr txBox="1"/>
          <p:nvPr/>
        </p:nvSpPr>
        <p:spPr>
          <a:xfrm>
            <a:off x="807006" y="4003861"/>
            <a:ext cx="30082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4A525D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Completions Advisory:</a:t>
            </a:r>
          </a:p>
        </p:txBody>
      </p:sp>
      <p:sp>
        <p:nvSpPr>
          <p:cNvPr id="411" name="Freeform 3"/>
          <p:cNvSpPr/>
          <p:nvPr/>
        </p:nvSpPr>
        <p:spPr>
          <a:xfrm>
            <a:off x="6594642" y="5439343"/>
            <a:ext cx="5899293" cy="143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12" name="Immagine" descr="Immagine"/>
          <p:cNvPicPr>
            <a:picLocks noChangeAspect="1"/>
          </p:cNvPicPr>
          <p:nvPr/>
        </p:nvPicPr>
        <p:blipFill>
          <a:blip r:embed="rId5"/>
          <a:srcRect t="32384"/>
          <a:stretch>
            <a:fillRect/>
          </a:stretch>
        </p:blipFill>
        <p:spPr>
          <a:xfrm rot="10800000" flipH="1">
            <a:off x="4596045" y="4695746"/>
            <a:ext cx="6501846" cy="2481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03.-Cabin1_900LX_Desktop.jpg" descr="03.-Cabin1_900LX_Desktop.jpg"/>
          <p:cNvPicPr>
            <a:picLocks noGrp="1" noChangeAspect="1"/>
          </p:cNvPicPr>
          <p:nvPr>
            <p:ph type="pic" idx="21"/>
          </p:nvPr>
        </p:nvPicPr>
        <p:blipFill>
          <a:blip r:embed="rId6"/>
          <a:srcRect l="17746" r="21541"/>
          <a:stretch>
            <a:fillRect/>
          </a:stretch>
        </p:blipFill>
        <p:spPr>
          <a:xfrm>
            <a:off x="6253015" y="1360768"/>
            <a:ext cx="3657601" cy="3012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" y="0"/>
                </a:moveTo>
                <a:cubicBezTo>
                  <a:pt x="334" y="0"/>
                  <a:pt x="0" y="497"/>
                  <a:pt x="0" y="1104"/>
                </a:cubicBezTo>
                <a:lnTo>
                  <a:pt x="0" y="985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305"/>
                </a:lnTo>
                <a:lnTo>
                  <a:pt x="21600" y="9852"/>
                </a:lnTo>
                <a:lnTo>
                  <a:pt x="21600" y="1104"/>
                </a:lnTo>
                <a:cubicBezTo>
                  <a:pt x="21600" y="497"/>
                  <a:pt x="21266" y="0"/>
                  <a:pt x="20859" y="0"/>
                </a:cubicBezTo>
                <a:lnTo>
                  <a:pt x="741" y="0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Stock-1457441464.jpg" descr="iStock-1457441464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0268" r="10269" b="1"/>
          <a:stretch>
            <a:fillRect/>
          </a:stretch>
        </p:blipFill>
        <p:spPr>
          <a:xfrm>
            <a:off x="5800988" y="3235260"/>
            <a:ext cx="5432823" cy="3622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7" y="0"/>
                </a:moveTo>
                <a:cubicBezTo>
                  <a:pt x="371" y="0"/>
                  <a:pt x="0" y="481"/>
                  <a:pt x="0" y="1072"/>
                </a:cubicBezTo>
                <a:lnTo>
                  <a:pt x="0" y="21368"/>
                </a:lnTo>
                <a:lnTo>
                  <a:pt x="36" y="21600"/>
                </a:lnTo>
                <a:lnTo>
                  <a:pt x="21564" y="21600"/>
                </a:lnTo>
                <a:lnTo>
                  <a:pt x="21600" y="21368"/>
                </a:lnTo>
                <a:lnTo>
                  <a:pt x="21600" y="1072"/>
                </a:lnTo>
                <a:cubicBezTo>
                  <a:pt x="21600" y="481"/>
                  <a:pt x="21229" y="0"/>
                  <a:pt x="20773" y="0"/>
                </a:cubicBezTo>
                <a:lnTo>
                  <a:pt x="827" y="0"/>
                </a:lnTo>
                <a:close/>
              </a:path>
            </a:pathLst>
          </a:custGeom>
        </p:spPr>
      </p:pic>
      <p:pic>
        <p:nvPicPr>
          <p:cNvPr id="416" name="iStock-1210052926.jpg" descr="iStock-1210052926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5425" r="421" b="3"/>
          <a:stretch>
            <a:fillRect/>
          </a:stretch>
        </p:blipFill>
        <p:spPr>
          <a:xfrm>
            <a:off x="853754" y="3235260"/>
            <a:ext cx="3645695" cy="2525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8" y="0"/>
                </a:moveTo>
                <a:cubicBezTo>
                  <a:pt x="372" y="0"/>
                  <a:pt x="0" y="463"/>
                  <a:pt x="0" y="1032"/>
                </a:cubicBezTo>
                <a:lnTo>
                  <a:pt x="0" y="20568"/>
                </a:lnTo>
                <a:cubicBezTo>
                  <a:pt x="0" y="21137"/>
                  <a:pt x="372" y="21600"/>
                  <a:pt x="828" y="21600"/>
                </a:cubicBezTo>
                <a:lnTo>
                  <a:pt x="20772" y="21600"/>
                </a:lnTo>
                <a:cubicBezTo>
                  <a:pt x="21228" y="21600"/>
                  <a:pt x="21600" y="21137"/>
                  <a:pt x="21600" y="20568"/>
                </a:cubicBezTo>
                <a:lnTo>
                  <a:pt x="21600" y="1032"/>
                </a:lnTo>
                <a:cubicBezTo>
                  <a:pt x="21600" y="463"/>
                  <a:pt x="21228" y="0"/>
                  <a:pt x="20772" y="0"/>
                </a:cubicBezTo>
                <a:lnTo>
                  <a:pt x="828" y="0"/>
                </a:lnTo>
                <a:close/>
              </a:path>
            </a:pathLst>
          </a:custGeom>
        </p:spPr>
      </p:pic>
      <p:pic>
        <p:nvPicPr>
          <p:cNvPr id="417" name="Immagine" descr="Immagine"/>
          <p:cNvPicPr>
            <a:picLocks noChangeAspect="1"/>
          </p:cNvPicPr>
          <p:nvPr/>
        </p:nvPicPr>
        <p:blipFill>
          <a:blip r:embed="rId4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Rectangle 33"/>
          <p:cNvSpPr txBox="1"/>
          <p:nvPr/>
        </p:nvSpPr>
        <p:spPr>
          <a:xfrm>
            <a:off x="801414" y="1413425"/>
            <a:ext cx="4121082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NasJet's Aircraft Charters offer ultimate luxury and flexibility. Fly on your terms, choose from our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well-maintained fleet. Whether for business or leisure, experience the convenience and privacy of private jet travel, tailored to you. Elevate your journey with NasJet.</a:t>
            </a:r>
          </a:p>
        </p:txBody>
      </p:sp>
      <p:sp>
        <p:nvSpPr>
          <p:cNvPr id="419" name="TextBox 24"/>
          <p:cNvSpPr txBox="1"/>
          <p:nvPr/>
        </p:nvSpPr>
        <p:spPr>
          <a:xfrm>
            <a:off x="801414" y="905061"/>
            <a:ext cx="37503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4A525D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Flight Support -Aircraft Owners:</a:t>
            </a:r>
          </a:p>
        </p:txBody>
      </p:sp>
      <p:sp>
        <p:nvSpPr>
          <p:cNvPr id="420" name="Rectangle 33"/>
          <p:cNvSpPr txBox="1"/>
          <p:nvPr/>
        </p:nvSpPr>
        <p:spPr>
          <a:xfrm>
            <a:off x="6456859" y="1776448"/>
            <a:ext cx="412108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t>We connect buyers with premium options, ensuring a transparent and reliable process. Whether buying or selling, count on our expertise for a seamless transaction.</a:t>
            </a:r>
          </a:p>
        </p:txBody>
      </p:sp>
      <p:sp>
        <p:nvSpPr>
          <p:cNvPr id="421" name="TextBox 24"/>
          <p:cNvSpPr txBox="1"/>
          <p:nvPr/>
        </p:nvSpPr>
        <p:spPr>
          <a:xfrm>
            <a:off x="6456859" y="1268084"/>
            <a:ext cx="30082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4A525D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Aircraft Sales: </a:t>
            </a:r>
          </a:p>
        </p:txBody>
      </p:sp>
      <p:pic>
        <p:nvPicPr>
          <p:cNvPr id="422" name="Immagine" descr="Immagine"/>
          <p:cNvPicPr>
            <a:picLocks noChangeAspect="1"/>
          </p:cNvPicPr>
          <p:nvPr/>
        </p:nvPicPr>
        <p:blipFill>
          <a:blip r:embed="rId5"/>
          <a:srcRect l="21296" b="53184"/>
          <a:stretch>
            <a:fillRect/>
          </a:stretch>
        </p:blipFill>
        <p:spPr>
          <a:xfrm rot="10800000" flipH="1">
            <a:off x="5971088" y="-72395"/>
            <a:ext cx="5098012" cy="1711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6"/>
          <p:cNvSpPr/>
          <p:nvPr/>
        </p:nvSpPr>
        <p:spPr>
          <a:xfrm>
            <a:off x="11146563" y="2908300"/>
            <a:ext cx="1045437" cy="39497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 sz="17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425" name="TextBox 23"/>
          <p:cNvSpPr txBox="1"/>
          <p:nvPr/>
        </p:nvSpPr>
        <p:spPr>
          <a:xfrm>
            <a:off x="1017141" y="812800"/>
            <a:ext cx="4978112" cy="151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Collaborations </a:t>
            </a:r>
          </a:p>
          <a:p>
            <a: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and Commitment</a:t>
            </a:r>
          </a:p>
        </p:txBody>
      </p:sp>
      <p:sp>
        <p:nvSpPr>
          <p:cNvPr id="426" name="Rectangle 67"/>
          <p:cNvSpPr txBox="1"/>
          <p:nvPr/>
        </p:nvSpPr>
        <p:spPr>
          <a:xfrm>
            <a:off x="1020583" y="3893308"/>
            <a:ext cx="3108332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t>NasJet is known for its strategic collaborations with industry leaders, enriching its array of services and offerings. These collaborations empower NasJet to deliver top-tier solutions to its valued clients, ensuring excellence throughout the private aviation experience.</a:t>
            </a:r>
          </a:p>
        </p:txBody>
      </p:sp>
      <p:pic>
        <p:nvPicPr>
          <p:cNvPr id="427" name="Immagine" descr="Immagine"/>
          <p:cNvPicPr>
            <a:picLocks noChangeAspect="1"/>
          </p:cNvPicPr>
          <p:nvPr/>
        </p:nvPicPr>
        <p:blipFill>
          <a:blip r:embed="rId2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Stock-1334593928.jpg" descr="iStock-1334593928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8403" t="2108" r="21100" b="2107"/>
          <a:stretch>
            <a:fillRect/>
          </a:stretch>
        </p:blipFill>
        <p:spPr>
          <a:xfrm>
            <a:off x="6812892" y="1796312"/>
            <a:ext cx="4765279" cy="5074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" y="0"/>
                </a:moveTo>
                <a:cubicBezTo>
                  <a:pt x="484" y="0"/>
                  <a:pt x="0" y="564"/>
                  <a:pt x="0" y="126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260"/>
                </a:lnTo>
                <a:cubicBezTo>
                  <a:pt x="21600" y="564"/>
                  <a:pt x="21118" y="0"/>
                  <a:pt x="20519" y="0"/>
                </a:cubicBezTo>
                <a:lnTo>
                  <a:pt x="1083" y="0"/>
                </a:lnTo>
                <a:close/>
              </a:path>
            </a:pathLst>
          </a:custGeom>
        </p:spPr>
      </p:pic>
      <p:sp>
        <p:nvSpPr>
          <p:cNvPr id="429" name="Graphic 9"/>
          <p:cNvSpPr/>
          <p:nvPr/>
        </p:nvSpPr>
        <p:spPr>
          <a:xfrm>
            <a:off x="4775200" y="4110034"/>
            <a:ext cx="3742333" cy="2005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43" y="21600"/>
                </a:moveTo>
                <a:lnTo>
                  <a:pt x="357" y="21600"/>
                </a:lnTo>
                <a:cubicBezTo>
                  <a:pt x="161" y="21600"/>
                  <a:pt x="0" y="21251"/>
                  <a:pt x="0" y="20824"/>
                </a:cubicBezTo>
                <a:lnTo>
                  <a:pt x="0" y="776"/>
                </a:lnTo>
                <a:cubicBezTo>
                  <a:pt x="0" y="349"/>
                  <a:pt x="161" y="0"/>
                  <a:pt x="357" y="0"/>
                </a:cubicBezTo>
                <a:lnTo>
                  <a:pt x="21243" y="0"/>
                </a:lnTo>
                <a:cubicBezTo>
                  <a:pt x="21439" y="0"/>
                  <a:pt x="21600" y="349"/>
                  <a:pt x="21600" y="776"/>
                </a:cubicBezTo>
                <a:lnTo>
                  <a:pt x="21600" y="20824"/>
                </a:lnTo>
                <a:cubicBezTo>
                  <a:pt x="21600" y="21251"/>
                  <a:pt x="21442" y="21600"/>
                  <a:pt x="21243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430" name="Rectangle 67"/>
          <p:cNvSpPr txBox="1"/>
          <p:nvPr/>
        </p:nvSpPr>
        <p:spPr>
          <a:xfrm>
            <a:off x="5210122" y="4521074"/>
            <a:ext cx="287248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rPr dirty="0"/>
              <a:t>Certifications: NasJet holds all certifications required from the relevant aviation authority, including IS</a:t>
            </a:r>
            <a:r>
              <a:rPr lang="en-US" dirty="0"/>
              <a:t>-BA</a:t>
            </a:r>
            <a:r>
              <a:rPr dirty="0"/>
              <a:t>O Stage 3 certification, affirming its adherence to international quality standards.</a:t>
            </a:r>
          </a:p>
        </p:txBody>
      </p:sp>
      <p:pic>
        <p:nvPicPr>
          <p:cNvPr id="431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90" y="2906090"/>
            <a:ext cx="7620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692" y="3713084"/>
            <a:ext cx="762001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magine" descr="Immagine"/>
          <p:cNvPicPr>
            <a:picLocks noChangeAspect="1"/>
          </p:cNvPicPr>
          <p:nvPr/>
        </p:nvPicPr>
        <p:blipFill>
          <a:blip r:embed="rId2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Rectangle 67"/>
          <p:cNvSpPr txBox="1"/>
          <p:nvPr/>
        </p:nvSpPr>
        <p:spPr>
          <a:xfrm>
            <a:off x="982483" y="2907434"/>
            <a:ext cx="220583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rPr dirty="0"/>
              <a:t>Diverse aircraft portfolio: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rPr dirty="0"/>
              <a:t>NasJet operates a portfolio of aircraft that includes over </a:t>
            </a:r>
            <a:r>
              <a:rPr lang="en-US" dirty="0"/>
              <a:t>seven different brands, demonstrating our versatility in the aviation industry</a:t>
            </a:r>
            <a:r>
              <a:rPr dirty="0"/>
              <a:t>.</a:t>
            </a:r>
          </a:p>
        </p:txBody>
      </p:sp>
      <p:pic>
        <p:nvPicPr>
          <p:cNvPr id="436" name="iStock-1069756848.jpg" descr="iStock-1069756848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0459" r="30458"/>
          <a:stretch>
            <a:fillRect/>
          </a:stretch>
        </p:blipFill>
        <p:spPr>
          <a:xfrm>
            <a:off x="3838373" y="999847"/>
            <a:ext cx="3434160" cy="585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" y="0"/>
                </a:moveTo>
                <a:cubicBezTo>
                  <a:pt x="350" y="0"/>
                  <a:pt x="0" y="206"/>
                  <a:pt x="0" y="45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457"/>
                </a:lnTo>
                <a:cubicBezTo>
                  <a:pt x="21600" y="206"/>
                  <a:pt x="21250" y="0"/>
                  <a:pt x="20824" y="0"/>
                </a:cubicBezTo>
                <a:lnTo>
                  <a:pt x="776" y="0"/>
                </a:lnTo>
                <a:close/>
              </a:path>
            </a:pathLst>
          </a:custGeom>
        </p:spPr>
      </p:pic>
      <p:sp>
        <p:nvSpPr>
          <p:cNvPr id="437" name="Graphic 9"/>
          <p:cNvSpPr/>
          <p:nvPr/>
        </p:nvSpPr>
        <p:spPr>
          <a:xfrm>
            <a:off x="5194300" y="3764323"/>
            <a:ext cx="6256139" cy="2005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43" y="21600"/>
                </a:moveTo>
                <a:lnTo>
                  <a:pt x="357" y="21600"/>
                </a:lnTo>
                <a:cubicBezTo>
                  <a:pt x="161" y="21600"/>
                  <a:pt x="0" y="21251"/>
                  <a:pt x="0" y="20824"/>
                </a:cubicBezTo>
                <a:lnTo>
                  <a:pt x="0" y="776"/>
                </a:lnTo>
                <a:cubicBezTo>
                  <a:pt x="0" y="349"/>
                  <a:pt x="161" y="0"/>
                  <a:pt x="357" y="0"/>
                </a:cubicBezTo>
                <a:lnTo>
                  <a:pt x="21243" y="0"/>
                </a:lnTo>
                <a:cubicBezTo>
                  <a:pt x="21439" y="0"/>
                  <a:pt x="21600" y="349"/>
                  <a:pt x="21600" y="776"/>
                </a:cubicBezTo>
                <a:lnTo>
                  <a:pt x="21600" y="20824"/>
                </a:lnTo>
                <a:cubicBezTo>
                  <a:pt x="21600" y="21251"/>
                  <a:pt x="21442" y="21600"/>
                  <a:pt x="21243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438" name="Rectangle 28"/>
          <p:cNvSpPr txBox="1"/>
          <p:nvPr/>
        </p:nvSpPr>
        <p:spPr>
          <a:xfrm>
            <a:off x="5903643" y="4175363"/>
            <a:ext cx="5291954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t>NasJet, headquartered in Saudi Arabia, plays a pivotal role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t>in supporting Saudi Vision 2030 by contributing to economic diversification. With a commitment to sustainability, NasJet aligns withVision 2030's green objectives, focusing on eco-friendly initiatives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t>and environmental responsibility.</a:t>
            </a:r>
          </a:p>
        </p:txBody>
      </p:sp>
      <p:pic>
        <p:nvPicPr>
          <p:cNvPr id="439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90" y="2004390"/>
            <a:ext cx="7620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1862" y="3268183"/>
            <a:ext cx="762001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Freeform 3"/>
          <p:cNvSpPr/>
          <p:nvPr/>
        </p:nvSpPr>
        <p:spPr>
          <a:xfrm>
            <a:off x="3038642" y="5167033"/>
            <a:ext cx="7198264" cy="175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8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3" name="TextBox 51"/>
          <p:cNvSpPr txBox="1"/>
          <p:nvPr/>
        </p:nvSpPr>
        <p:spPr>
          <a:xfrm>
            <a:off x="725214" y="551298"/>
            <a:ext cx="8018673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What Client Say</a:t>
            </a:r>
          </a:p>
        </p:txBody>
      </p:sp>
      <p:sp>
        <p:nvSpPr>
          <p:cNvPr id="444" name="Freeform: Shape 54"/>
          <p:cNvSpPr/>
          <p:nvPr/>
        </p:nvSpPr>
        <p:spPr>
          <a:xfrm>
            <a:off x="2459226" y="1652121"/>
            <a:ext cx="5712987" cy="4238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333" y="0"/>
                </a:lnTo>
                <a:cubicBezTo>
                  <a:pt x="21031" y="0"/>
                  <a:pt x="21600" y="833"/>
                  <a:pt x="21600" y="1854"/>
                </a:cubicBezTo>
                <a:lnTo>
                  <a:pt x="21600" y="19746"/>
                </a:lnTo>
                <a:cubicBezTo>
                  <a:pt x="21600" y="20767"/>
                  <a:pt x="21031" y="21600"/>
                  <a:pt x="20333" y="21600"/>
                </a:cubicBezTo>
                <a:lnTo>
                  <a:pt x="1267" y="21600"/>
                </a:lnTo>
                <a:lnTo>
                  <a:pt x="1267" y="21600"/>
                </a:lnTo>
                <a:lnTo>
                  <a:pt x="0" y="21600"/>
                </a:lnTo>
                <a:lnTo>
                  <a:pt x="0" y="1854"/>
                </a:lnTo>
                <a:close/>
              </a:path>
            </a:pathLst>
          </a:custGeom>
          <a:solidFill>
            <a:srgbClr val="C0AC7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 sz="17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445" name="TextBox 65"/>
          <p:cNvSpPr txBox="1"/>
          <p:nvPr/>
        </p:nvSpPr>
        <p:spPr>
          <a:xfrm>
            <a:off x="4089387" y="1999562"/>
            <a:ext cx="3614840" cy="599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Abdulaziz B.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rPr cap="all"/>
              <a:t>Aircraft </a:t>
            </a:r>
            <a:r>
              <a:t>Owner</a:t>
            </a:r>
          </a:p>
        </p:txBody>
      </p:sp>
      <p:sp>
        <p:nvSpPr>
          <p:cNvPr id="446" name="Rectangle 71"/>
          <p:cNvSpPr txBox="1"/>
          <p:nvPr/>
        </p:nvSpPr>
        <p:spPr>
          <a:xfrm>
            <a:off x="4086536" y="3147043"/>
            <a:ext cx="3213198" cy="2477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NasJet made owning an aircraft a breeze.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Their Aircraft Management service is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top-notch. From maintenance to crew management, they handle everything seamlessly. I no longer worry about the administrative hassles of aircraft ownership. NasJet truly understands the needs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of aircraft owners, and I couldn't be happier with their service.</a:t>
            </a:r>
          </a:p>
        </p:txBody>
      </p:sp>
      <p:sp>
        <p:nvSpPr>
          <p:cNvPr id="447" name="Freeform 9"/>
          <p:cNvSpPr/>
          <p:nvPr/>
        </p:nvSpPr>
        <p:spPr>
          <a:xfrm>
            <a:off x="4127487" y="2645688"/>
            <a:ext cx="204137" cy="19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78" y="9384"/>
                </a:moveTo>
                <a:cubicBezTo>
                  <a:pt x="21178" y="9384"/>
                  <a:pt x="21178" y="9384"/>
                  <a:pt x="21178" y="9384"/>
                </a:cubicBezTo>
                <a:cubicBezTo>
                  <a:pt x="15778" y="13456"/>
                  <a:pt x="15778" y="13456"/>
                  <a:pt x="15778" y="13456"/>
                </a:cubicBezTo>
                <a:cubicBezTo>
                  <a:pt x="17803" y="20184"/>
                  <a:pt x="17803" y="20184"/>
                  <a:pt x="17803" y="20184"/>
                </a:cubicBezTo>
                <a:cubicBezTo>
                  <a:pt x="17888" y="20272"/>
                  <a:pt x="17888" y="20449"/>
                  <a:pt x="17888" y="20538"/>
                </a:cubicBezTo>
                <a:cubicBezTo>
                  <a:pt x="17888" y="21157"/>
                  <a:pt x="17466" y="21600"/>
                  <a:pt x="16875" y="21600"/>
                </a:cubicBezTo>
                <a:cubicBezTo>
                  <a:pt x="16622" y="21600"/>
                  <a:pt x="16453" y="21511"/>
                  <a:pt x="16284" y="21423"/>
                </a:cubicBezTo>
                <a:cubicBezTo>
                  <a:pt x="16284" y="21423"/>
                  <a:pt x="16284" y="21423"/>
                  <a:pt x="16284" y="21423"/>
                </a:cubicBezTo>
                <a:cubicBezTo>
                  <a:pt x="10800" y="17262"/>
                  <a:pt x="10800" y="17262"/>
                  <a:pt x="10800" y="17262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147" y="21511"/>
                  <a:pt x="4978" y="21600"/>
                  <a:pt x="4725" y="21600"/>
                </a:cubicBezTo>
                <a:cubicBezTo>
                  <a:pt x="4134" y="21600"/>
                  <a:pt x="3712" y="21157"/>
                  <a:pt x="3712" y="20538"/>
                </a:cubicBezTo>
                <a:cubicBezTo>
                  <a:pt x="3712" y="20449"/>
                  <a:pt x="3712" y="20272"/>
                  <a:pt x="3797" y="20184"/>
                </a:cubicBezTo>
                <a:cubicBezTo>
                  <a:pt x="5822" y="13456"/>
                  <a:pt x="5822" y="13456"/>
                  <a:pt x="5822" y="13456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169" y="9207"/>
                  <a:pt x="0" y="8852"/>
                  <a:pt x="0" y="8498"/>
                </a:cubicBezTo>
                <a:cubicBezTo>
                  <a:pt x="0" y="7879"/>
                  <a:pt x="422" y="7436"/>
                  <a:pt x="1012" y="7436"/>
                </a:cubicBezTo>
                <a:cubicBezTo>
                  <a:pt x="7762" y="7436"/>
                  <a:pt x="7762" y="7436"/>
                  <a:pt x="7762" y="7436"/>
                </a:cubicBezTo>
                <a:cubicBezTo>
                  <a:pt x="9872" y="708"/>
                  <a:pt x="9872" y="708"/>
                  <a:pt x="9872" y="708"/>
                </a:cubicBezTo>
                <a:cubicBezTo>
                  <a:pt x="9956" y="354"/>
                  <a:pt x="10378" y="0"/>
                  <a:pt x="10800" y="0"/>
                </a:cubicBezTo>
                <a:cubicBezTo>
                  <a:pt x="11222" y="0"/>
                  <a:pt x="11644" y="354"/>
                  <a:pt x="11728" y="708"/>
                </a:cubicBezTo>
                <a:cubicBezTo>
                  <a:pt x="13838" y="7436"/>
                  <a:pt x="13838" y="7436"/>
                  <a:pt x="13838" y="7436"/>
                </a:cubicBezTo>
                <a:cubicBezTo>
                  <a:pt x="20587" y="7436"/>
                  <a:pt x="20587" y="7436"/>
                  <a:pt x="20587" y="7436"/>
                </a:cubicBezTo>
                <a:cubicBezTo>
                  <a:pt x="21178" y="7436"/>
                  <a:pt x="21600" y="7879"/>
                  <a:pt x="21600" y="8498"/>
                </a:cubicBezTo>
                <a:cubicBezTo>
                  <a:pt x="21600" y="8852"/>
                  <a:pt x="21431" y="9207"/>
                  <a:pt x="21178" y="938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8" name="Freeform 9"/>
          <p:cNvSpPr/>
          <p:nvPr/>
        </p:nvSpPr>
        <p:spPr>
          <a:xfrm>
            <a:off x="4379984" y="2645688"/>
            <a:ext cx="204137" cy="19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78" y="9384"/>
                </a:moveTo>
                <a:cubicBezTo>
                  <a:pt x="21178" y="9384"/>
                  <a:pt x="21178" y="9384"/>
                  <a:pt x="21178" y="9384"/>
                </a:cubicBezTo>
                <a:cubicBezTo>
                  <a:pt x="15778" y="13456"/>
                  <a:pt x="15778" y="13456"/>
                  <a:pt x="15778" y="13456"/>
                </a:cubicBezTo>
                <a:cubicBezTo>
                  <a:pt x="17803" y="20184"/>
                  <a:pt x="17803" y="20184"/>
                  <a:pt x="17803" y="20184"/>
                </a:cubicBezTo>
                <a:cubicBezTo>
                  <a:pt x="17888" y="20272"/>
                  <a:pt x="17888" y="20449"/>
                  <a:pt x="17888" y="20538"/>
                </a:cubicBezTo>
                <a:cubicBezTo>
                  <a:pt x="17888" y="21157"/>
                  <a:pt x="17466" y="21600"/>
                  <a:pt x="16875" y="21600"/>
                </a:cubicBezTo>
                <a:cubicBezTo>
                  <a:pt x="16622" y="21600"/>
                  <a:pt x="16453" y="21511"/>
                  <a:pt x="16284" y="21423"/>
                </a:cubicBezTo>
                <a:cubicBezTo>
                  <a:pt x="16284" y="21423"/>
                  <a:pt x="16284" y="21423"/>
                  <a:pt x="16284" y="21423"/>
                </a:cubicBezTo>
                <a:cubicBezTo>
                  <a:pt x="10800" y="17262"/>
                  <a:pt x="10800" y="17262"/>
                  <a:pt x="10800" y="17262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147" y="21511"/>
                  <a:pt x="4978" y="21600"/>
                  <a:pt x="4725" y="21600"/>
                </a:cubicBezTo>
                <a:cubicBezTo>
                  <a:pt x="4134" y="21600"/>
                  <a:pt x="3712" y="21157"/>
                  <a:pt x="3712" y="20538"/>
                </a:cubicBezTo>
                <a:cubicBezTo>
                  <a:pt x="3712" y="20449"/>
                  <a:pt x="3712" y="20272"/>
                  <a:pt x="3797" y="20184"/>
                </a:cubicBezTo>
                <a:cubicBezTo>
                  <a:pt x="5822" y="13456"/>
                  <a:pt x="5822" y="13456"/>
                  <a:pt x="5822" y="13456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169" y="9207"/>
                  <a:pt x="0" y="8852"/>
                  <a:pt x="0" y="8498"/>
                </a:cubicBezTo>
                <a:cubicBezTo>
                  <a:pt x="0" y="7879"/>
                  <a:pt x="422" y="7436"/>
                  <a:pt x="1012" y="7436"/>
                </a:cubicBezTo>
                <a:cubicBezTo>
                  <a:pt x="7762" y="7436"/>
                  <a:pt x="7762" y="7436"/>
                  <a:pt x="7762" y="7436"/>
                </a:cubicBezTo>
                <a:cubicBezTo>
                  <a:pt x="9872" y="708"/>
                  <a:pt x="9872" y="708"/>
                  <a:pt x="9872" y="708"/>
                </a:cubicBezTo>
                <a:cubicBezTo>
                  <a:pt x="9956" y="354"/>
                  <a:pt x="10378" y="0"/>
                  <a:pt x="10800" y="0"/>
                </a:cubicBezTo>
                <a:cubicBezTo>
                  <a:pt x="11222" y="0"/>
                  <a:pt x="11644" y="354"/>
                  <a:pt x="11728" y="708"/>
                </a:cubicBezTo>
                <a:cubicBezTo>
                  <a:pt x="13838" y="7436"/>
                  <a:pt x="13838" y="7436"/>
                  <a:pt x="13838" y="7436"/>
                </a:cubicBezTo>
                <a:cubicBezTo>
                  <a:pt x="20587" y="7436"/>
                  <a:pt x="20587" y="7436"/>
                  <a:pt x="20587" y="7436"/>
                </a:cubicBezTo>
                <a:cubicBezTo>
                  <a:pt x="21178" y="7436"/>
                  <a:pt x="21600" y="7879"/>
                  <a:pt x="21600" y="8498"/>
                </a:cubicBezTo>
                <a:cubicBezTo>
                  <a:pt x="21600" y="8852"/>
                  <a:pt x="21431" y="9207"/>
                  <a:pt x="21178" y="938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9" name="Freeform 9"/>
          <p:cNvSpPr/>
          <p:nvPr/>
        </p:nvSpPr>
        <p:spPr>
          <a:xfrm>
            <a:off x="4632482" y="2645687"/>
            <a:ext cx="204136" cy="19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78" y="9384"/>
                </a:moveTo>
                <a:cubicBezTo>
                  <a:pt x="21178" y="9384"/>
                  <a:pt x="21178" y="9384"/>
                  <a:pt x="21178" y="9384"/>
                </a:cubicBezTo>
                <a:cubicBezTo>
                  <a:pt x="15778" y="13456"/>
                  <a:pt x="15778" y="13456"/>
                  <a:pt x="15778" y="13456"/>
                </a:cubicBezTo>
                <a:cubicBezTo>
                  <a:pt x="17803" y="20184"/>
                  <a:pt x="17803" y="20184"/>
                  <a:pt x="17803" y="20184"/>
                </a:cubicBezTo>
                <a:cubicBezTo>
                  <a:pt x="17888" y="20272"/>
                  <a:pt x="17888" y="20449"/>
                  <a:pt x="17888" y="20538"/>
                </a:cubicBezTo>
                <a:cubicBezTo>
                  <a:pt x="17888" y="21157"/>
                  <a:pt x="17466" y="21600"/>
                  <a:pt x="16875" y="21600"/>
                </a:cubicBezTo>
                <a:cubicBezTo>
                  <a:pt x="16622" y="21600"/>
                  <a:pt x="16453" y="21511"/>
                  <a:pt x="16284" y="21423"/>
                </a:cubicBezTo>
                <a:cubicBezTo>
                  <a:pt x="16284" y="21423"/>
                  <a:pt x="16284" y="21423"/>
                  <a:pt x="16284" y="21423"/>
                </a:cubicBezTo>
                <a:cubicBezTo>
                  <a:pt x="10800" y="17262"/>
                  <a:pt x="10800" y="17262"/>
                  <a:pt x="10800" y="17262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147" y="21511"/>
                  <a:pt x="4978" y="21600"/>
                  <a:pt x="4725" y="21600"/>
                </a:cubicBezTo>
                <a:cubicBezTo>
                  <a:pt x="4134" y="21600"/>
                  <a:pt x="3712" y="21157"/>
                  <a:pt x="3712" y="20538"/>
                </a:cubicBezTo>
                <a:cubicBezTo>
                  <a:pt x="3712" y="20449"/>
                  <a:pt x="3712" y="20272"/>
                  <a:pt x="3797" y="20184"/>
                </a:cubicBezTo>
                <a:cubicBezTo>
                  <a:pt x="5822" y="13456"/>
                  <a:pt x="5822" y="13456"/>
                  <a:pt x="5822" y="13456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169" y="9207"/>
                  <a:pt x="0" y="8852"/>
                  <a:pt x="0" y="8498"/>
                </a:cubicBezTo>
                <a:cubicBezTo>
                  <a:pt x="0" y="7879"/>
                  <a:pt x="422" y="7436"/>
                  <a:pt x="1012" y="7436"/>
                </a:cubicBezTo>
                <a:cubicBezTo>
                  <a:pt x="7762" y="7436"/>
                  <a:pt x="7762" y="7436"/>
                  <a:pt x="7762" y="7436"/>
                </a:cubicBezTo>
                <a:cubicBezTo>
                  <a:pt x="9872" y="708"/>
                  <a:pt x="9872" y="708"/>
                  <a:pt x="9872" y="708"/>
                </a:cubicBezTo>
                <a:cubicBezTo>
                  <a:pt x="9956" y="354"/>
                  <a:pt x="10378" y="0"/>
                  <a:pt x="10800" y="0"/>
                </a:cubicBezTo>
                <a:cubicBezTo>
                  <a:pt x="11222" y="0"/>
                  <a:pt x="11644" y="354"/>
                  <a:pt x="11728" y="708"/>
                </a:cubicBezTo>
                <a:cubicBezTo>
                  <a:pt x="13838" y="7436"/>
                  <a:pt x="13838" y="7436"/>
                  <a:pt x="13838" y="7436"/>
                </a:cubicBezTo>
                <a:cubicBezTo>
                  <a:pt x="20587" y="7436"/>
                  <a:pt x="20587" y="7436"/>
                  <a:pt x="20587" y="7436"/>
                </a:cubicBezTo>
                <a:cubicBezTo>
                  <a:pt x="21178" y="7436"/>
                  <a:pt x="21600" y="7879"/>
                  <a:pt x="21600" y="8498"/>
                </a:cubicBezTo>
                <a:cubicBezTo>
                  <a:pt x="21600" y="8852"/>
                  <a:pt x="21431" y="9207"/>
                  <a:pt x="21178" y="938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0" name="Freeform 9"/>
          <p:cNvSpPr/>
          <p:nvPr/>
        </p:nvSpPr>
        <p:spPr>
          <a:xfrm>
            <a:off x="4884979" y="2645688"/>
            <a:ext cx="204136" cy="19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78" y="9384"/>
                </a:moveTo>
                <a:cubicBezTo>
                  <a:pt x="21178" y="9384"/>
                  <a:pt x="21178" y="9384"/>
                  <a:pt x="21178" y="9384"/>
                </a:cubicBezTo>
                <a:cubicBezTo>
                  <a:pt x="15778" y="13456"/>
                  <a:pt x="15778" y="13456"/>
                  <a:pt x="15778" y="13456"/>
                </a:cubicBezTo>
                <a:cubicBezTo>
                  <a:pt x="17803" y="20184"/>
                  <a:pt x="17803" y="20184"/>
                  <a:pt x="17803" y="20184"/>
                </a:cubicBezTo>
                <a:cubicBezTo>
                  <a:pt x="17888" y="20272"/>
                  <a:pt x="17888" y="20449"/>
                  <a:pt x="17888" y="20538"/>
                </a:cubicBezTo>
                <a:cubicBezTo>
                  <a:pt x="17888" y="21157"/>
                  <a:pt x="17466" y="21600"/>
                  <a:pt x="16875" y="21600"/>
                </a:cubicBezTo>
                <a:cubicBezTo>
                  <a:pt x="16622" y="21600"/>
                  <a:pt x="16453" y="21511"/>
                  <a:pt x="16284" y="21423"/>
                </a:cubicBezTo>
                <a:cubicBezTo>
                  <a:pt x="16284" y="21423"/>
                  <a:pt x="16284" y="21423"/>
                  <a:pt x="16284" y="21423"/>
                </a:cubicBezTo>
                <a:cubicBezTo>
                  <a:pt x="10800" y="17262"/>
                  <a:pt x="10800" y="17262"/>
                  <a:pt x="10800" y="17262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5147" y="21511"/>
                  <a:pt x="4978" y="21600"/>
                  <a:pt x="4725" y="21600"/>
                </a:cubicBezTo>
                <a:cubicBezTo>
                  <a:pt x="4134" y="21600"/>
                  <a:pt x="3712" y="21157"/>
                  <a:pt x="3712" y="20538"/>
                </a:cubicBezTo>
                <a:cubicBezTo>
                  <a:pt x="3712" y="20449"/>
                  <a:pt x="3712" y="20272"/>
                  <a:pt x="3797" y="20184"/>
                </a:cubicBezTo>
                <a:cubicBezTo>
                  <a:pt x="5822" y="13456"/>
                  <a:pt x="5822" y="13456"/>
                  <a:pt x="5822" y="13456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422" y="9384"/>
                  <a:pt x="422" y="9384"/>
                  <a:pt x="422" y="9384"/>
                </a:cubicBezTo>
                <a:cubicBezTo>
                  <a:pt x="169" y="9207"/>
                  <a:pt x="0" y="8852"/>
                  <a:pt x="0" y="8498"/>
                </a:cubicBezTo>
                <a:cubicBezTo>
                  <a:pt x="0" y="7879"/>
                  <a:pt x="422" y="7436"/>
                  <a:pt x="1012" y="7436"/>
                </a:cubicBezTo>
                <a:cubicBezTo>
                  <a:pt x="7762" y="7436"/>
                  <a:pt x="7762" y="7436"/>
                  <a:pt x="7762" y="7436"/>
                </a:cubicBezTo>
                <a:cubicBezTo>
                  <a:pt x="9872" y="708"/>
                  <a:pt x="9872" y="708"/>
                  <a:pt x="9872" y="708"/>
                </a:cubicBezTo>
                <a:cubicBezTo>
                  <a:pt x="9956" y="354"/>
                  <a:pt x="10378" y="0"/>
                  <a:pt x="10800" y="0"/>
                </a:cubicBezTo>
                <a:cubicBezTo>
                  <a:pt x="11222" y="0"/>
                  <a:pt x="11644" y="354"/>
                  <a:pt x="11728" y="708"/>
                </a:cubicBezTo>
                <a:cubicBezTo>
                  <a:pt x="13838" y="7436"/>
                  <a:pt x="13838" y="7436"/>
                  <a:pt x="13838" y="7436"/>
                </a:cubicBezTo>
                <a:cubicBezTo>
                  <a:pt x="20587" y="7436"/>
                  <a:pt x="20587" y="7436"/>
                  <a:pt x="20587" y="7436"/>
                </a:cubicBezTo>
                <a:cubicBezTo>
                  <a:pt x="21178" y="7436"/>
                  <a:pt x="21600" y="7879"/>
                  <a:pt x="21600" y="8498"/>
                </a:cubicBezTo>
                <a:cubicBezTo>
                  <a:pt x="21600" y="8852"/>
                  <a:pt x="21431" y="9207"/>
                  <a:pt x="21178" y="938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1" name="Freeform 9"/>
          <p:cNvSpPr/>
          <p:nvPr/>
        </p:nvSpPr>
        <p:spPr>
          <a:xfrm>
            <a:off x="5099376" y="2594888"/>
            <a:ext cx="204136" cy="19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2" y="9384"/>
                </a:moveTo>
                <a:cubicBezTo>
                  <a:pt x="422" y="9384"/>
                  <a:pt x="422" y="9384"/>
                  <a:pt x="422" y="9384"/>
                </a:cubicBezTo>
                <a:cubicBezTo>
                  <a:pt x="5822" y="13456"/>
                  <a:pt x="5822" y="13456"/>
                  <a:pt x="5822" y="13456"/>
                </a:cubicBezTo>
                <a:cubicBezTo>
                  <a:pt x="3797" y="20184"/>
                  <a:pt x="3797" y="20184"/>
                  <a:pt x="3797" y="20184"/>
                </a:cubicBezTo>
                <a:cubicBezTo>
                  <a:pt x="3712" y="20272"/>
                  <a:pt x="3712" y="20449"/>
                  <a:pt x="3712" y="20538"/>
                </a:cubicBezTo>
                <a:cubicBezTo>
                  <a:pt x="3712" y="21157"/>
                  <a:pt x="4134" y="21600"/>
                  <a:pt x="4725" y="21600"/>
                </a:cubicBezTo>
                <a:cubicBezTo>
                  <a:pt x="4978" y="21600"/>
                  <a:pt x="5147" y="21511"/>
                  <a:pt x="5316" y="21423"/>
                </a:cubicBezTo>
                <a:cubicBezTo>
                  <a:pt x="5316" y="21423"/>
                  <a:pt x="5316" y="21423"/>
                  <a:pt x="5316" y="21423"/>
                </a:cubicBezTo>
                <a:cubicBezTo>
                  <a:pt x="10800" y="17262"/>
                  <a:pt x="10800" y="17262"/>
                  <a:pt x="10800" y="17262"/>
                </a:cubicBezTo>
                <a:cubicBezTo>
                  <a:pt x="16284" y="21423"/>
                  <a:pt x="16284" y="21423"/>
                  <a:pt x="16284" y="21423"/>
                </a:cubicBezTo>
                <a:cubicBezTo>
                  <a:pt x="16284" y="21423"/>
                  <a:pt x="16284" y="21423"/>
                  <a:pt x="16284" y="21423"/>
                </a:cubicBezTo>
                <a:cubicBezTo>
                  <a:pt x="16453" y="21511"/>
                  <a:pt x="16622" y="21600"/>
                  <a:pt x="16875" y="21600"/>
                </a:cubicBezTo>
                <a:cubicBezTo>
                  <a:pt x="17466" y="21600"/>
                  <a:pt x="17887" y="21157"/>
                  <a:pt x="17887" y="20538"/>
                </a:cubicBezTo>
                <a:cubicBezTo>
                  <a:pt x="17887" y="20449"/>
                  <a:pt x="17887" y="20272"/>
                  <a:pt x="17803" y="20184"/>
                </a:cubicBezTo>
                <a:cubicBezTo>
                  <a:pt x="15778" y="13456"/>
                  <a:pt x="15778" y="13456"/>
                  <a:pt x="15778" y="13456"/>
                </a:cubicBezTo>
                <a:cubicBezTo>
                  <a:pt x="21178" y="9384"/>
                  <a:pt x="21178" y="9384"/>
                  <a:pt x="21178" y="9384"/>
                </a:cubicBezTo>
                <a:cubicBezTo>
                  <a:pt x="21178" y="9384"/>
                  <a:pt x="21178" y="9384"/>
                  <a:pt x="21178" y="9384"/>
                </a:cubicBezTo>
                <a:cubicBezTo>
                  <a:pt x="21431" y="9207"/>
                  <a:pt x="21600" y="8852"/>
                  <a:pt x="21600" y="8498"/>
                </a:cubicBezTo>
                <a:cubicBezTo>
                  <a:pt x="21600" y="7879"/>
                  <a:pt x="21178" y="7436"/>
                  <a:pt x="20588" y="7436"/>
                </a:cubicBezTo>
                <a:cubicBezTo>
                  <a:pt x="13838" y="7436"/>
                  <a:pt x="13838" y="7436"/>
                  <a:pt x="13838" y="7436"/>
                </a:cubicBezTo>
                <a:cubicBezTo>
                  <a:pt x="11728" y="708"/>
                  <a:pt x="11728" y="708"/>
                  <a:pt x="11728" y="708"/>
                </a:cubicBezTo>
                <a:cubicBezTo>
                  <a:pt x="11644" y="354"/>
                  <a:pt x="11222" y="0"/>
                  <a:pt x="10800" y="0"/>
                </a:cubicBezTo>
                <a:cubicBezTo>
                  <a:pt x="10378" y="0"/>
                  <a:pt x="9956" y="354"/>
                  <a:pt x="9872" y="708"/>
                </a:cubicBezTo>
                <a:cubicBezTo>
                  <a:pt x="7762" y="7436"/>
                  <a:pt x="7762" y="7436"/>
                  <a:pt x="7762" y="7436"/>
                </a:cubicBezTo>
                <a:cubicBezTo>
                  <a:pt x="1013" y="7436"/>
                  <a:pt x="1013" y="7436"/>
                  <a:pt x="1013" y="7436"/>
                </a:cubicBezTo>
                <a:cubicBezTo>
                  <a:pt x="422" y="7436"/>
                  <a:pt x="0" y="7879"/>
                  <a:pt x="0" y="8498"/>
                </a:cubicBezTo>
                <a:cubicBezTo>
                  <a:pt x="0" y="8852"/>
                  <a:pt x="169" y="9207"/>
                  <a:pt x="422" y="9384"/>
                </a:cubicBezTo>
              </a:path>
            </a:pathLst>
          </a:custGeom>
          <a:solidFill>
            <a:schemeClr val="accent2">
              <a:alpha val="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52" name="iStock-454173989.jpg" descr="iStock-454173989.jpg"/>
          <p:cNvPicPr>
            <a:picLocks/>
          </p:cNvPicPr>
          <p:nvPr/>
        </p:nvPicPr>
        <p:blipFill>
          <a:blip r:embed="rId3"/>
          <a:srcRect b="12931"/>
          <a:stretch>
            <a:fillRect/>
          </a:stretch>
        </p:blipFill>
        <p:spPr>
          <a:xfrm>
            <a:off x="665923" y="1652121"/>
            <a:ext cx="3010986" cy="4238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20" y="0"/>
                </a:moveTo>
                <a:cubicBezTo>
                  <a:pt x="1087" y="0"/>
                  <a:pt x="0" y="834"/>
                  <a:pt x="0" y="1855"/>
                </a:cubicBezTo>
                <a:lnTo>
                  <a:pt x="0" y="19745"/>
                </a:lnTo>
                <a:cubicBezTo>
                  <a:pt x="0" y="20766"/>
                  <a:pt x="1087" y="21600"/>
                  <a:pt x="2420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242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3" name="Rettangolo arrotondato"/>
          <p:cNvSpPr/>
          <p:nvPr/>
        </p:nvSpPr>
        <p:spPr>
          <a:xfrm>
            <a:off x="7712107" y="2997200"/>
            <a:ext cx="3614840" cy="2316312"/>
          </a:xfrm>
          <a:prstGeom prst="roundRect">
            <a:avLst>
              <a:gd name="adj" fmla="val 597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454" name="TextBox 10"/>
          <p:cNvSpPr txBox="1"/>
          <p:nvPr/>
        </p:nvSpPr>
        <p:spPr>
          <a:xfrm>
            <a:off x="8103024" y="3309535"/>
            <a:ext cx="2833005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cap="all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t>We don't just provide flights; we craft extraordinary journeys.</a:t>
            </a:r>
          </a:p>
        </p:txBody>
      </p:sp>
      <p:pic>
        <p:nvPicPr>
          <p:cNvPr id="455" name="Immagine" descr="Immagine"/>
          <p:cNvPicPr>
            <a:picLocks noChangeAspect="1"/>
          </p:cNvPicPr>
          <p:nvPr/>
        </p:nvPicPr>
        <p:blipFill>
          <a:blip r:embed="rId4"/>
          <a:srcRect l="47583" t="5693" b="9063"/>
          <a:stretch>
            <a:fillRect/>
          </a:stretch>
        </p:blipFill>
        <p:spPr>
          <a:xfrm rot="10800000" flipH="1">
            <a:off x="8811949" y="60147"/>
            <a:ext cx="3285029" cy="3015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magine" descr="Immagine"/>
          <p:cNvPicPr>
            <a:picLocks noChangeAspect="1"/>
          </p:cNvPicPr>
          <p:nvPr/>
        </p:nvPicPr>
        <p:blipFill>
          <a:blip r:embed="rId5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Placeholder 13" descr="Picture Placeholder 1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9" name="Picture Placeholder 18" descr="Picture Placeholder 18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0" name="iStock-515447302.jpg" descr="iStock-515447302.jpg"/>
          <p:cNvPicPr>
            <a:picLocks/>
          </p:cNvPicPr>
          <p:nvPr/>
        </p:nvPicPr>
        <p:blipFill>
          <a:blip r:embed="rId3"/>
          <a:srcRect l="4747" t="9190" r="3096" b="14117"/>
          <a:stretch>
            <a:fillRect/>
          </a:stretch>
        </p:blipFill>
        <p:spPr>
          <a:xfrm>
            <a:off x="-18654" y="-14388"/>
            <a:ext cx="12229504" cy="6886877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Rectangle 34"/>
          <p:cNvSpPr/>
          <p:nvPr/>
        </p:nvSpPr>
        <p:spPr>
          <a:xfrm>
            <a:off x="0" y="12074"/>
            <a:ext cx="12192000" cy="6833852"/>
          </a:xfrm>
          <a:prstGeom prst="rect">
            <a:avLst/>
          </a:prstGeom>
          <a:solidFill>
            <a:schemeClr val="accent1">
              <a:alpha val="92000"/>
            </a:schemeClr>
          </a:solidFill>
          <a:ln w="12700">
            <a:solidFill>
              <a:srgbClr val="121A21"/>
            </a:solidFill>
            <a:miter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 sz="18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2" name="Freeform 1"/>
          <p:cNvSpPr/>
          <p:nvPr/>
        </p:nvSpPr>
        <p:spPr>
          <a:xfrm>
            <a:off x="-1" y="2207117"/>
            <a:ext cx="12192001" cy="466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22" y="0"/>
                  <a:pt x="18793" y="5028"/>
                  <a:pt x="21286" y="12915"/>
                </a:cubicBezTo>
                <a:lnTo>
                  <a:pt x="21600" y="13959"/>
                </a:lnTo>
                <a:lnTo>
                  <a:pt x="21600" y="21600"/>
                </a:lnTo>
                <a:lnTo>
                  <a:pt x="0" y="21600"/>
                </a:lnTo>
                <a:lnTo>
                  <a:pt x="0" y="13959"/>
                </a:lnTo>
                <a:lnTo>
                  <a:pt x="314" y="12915"/>
                </a:lnTo>
                <a:cubicBezTo>
                  <a:pt x="2807" y="5028"/>
                  <a:pt x="6578" y="0"/>
                  <a:pt x="10800" y="0"/>
                </a:cubicBezTo>
                <a:close/>
              </a:path>
            </a:pathLst>
          </a:custGeom>
          <a:solidFill>
            <a:srgbClr val="B8C8D8">
              <a:alpha val="3911"/>
            </a:srgbClr>
          </a:solid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3" name="TextBox 4"/>
          <p:cNvSpPr txBox="1"/>
          <p:nvPr/>
        </p:nvSpPr>
        <p:spPr>
          <a:xfrm>
            <a:off x="584535" y="1372024"/>
            <a:ext cx="11200730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10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Thank</a:t>
            </a:r>
            <a:r>
              <a:rPr b="1">
                <a:latin typeface="PLAYFAIR DISPLAY BOLD ROMAN"/>
                <a:ea typeface="PLAYFAIR DISPLAY BOLD ROMAN"/>
                <a:cs typeface="PLAYFAIR DISPLAY BOLD ROMAN"/>
                <a:sym typeface="PLAYFAIR DISPLAY BOLD ROMAN"/>
              </a:rPr>
              <a:t> </a:t>
            </a:r>
            <a:r>
              <a:rPr>
                <a:solidFill>
                  <a:srgbClr val="C0AC76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You</a:t>
            </a:r>
          </a:p>
        </p:txBody>
      </p:sp>
      <p:sp>
        <p:nvSpPr>
          <p:cNvPr id="464" name="Freeform 3"/>
          <p:cNvSpPr/>
          <p:nvPr/>
        </p:nvSpPr>
        <p:spPr>
          <a:xfrm>
            <a:off x="1819442" y="4790923"/>
            <a:ext cx="8553117" cy="2080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65" name="Immagine" descr="Immagine"/>
          <p:cNvPicPr>
            <a:picLocks noChangeAspect="1"/>
          </p:cNvPicPr>
          <p:nvPr/>
        </p:nvPicPr>
        <p:blipFill>
          <a:blip r:embed="rId5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62" y="444456"/>
            <a:ext cx="1171877" cy="639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Stock-515447302.jpg" descr="iStock-515447302.jpg"/>
          <p:cNvPicPr>
            <a:picLocks noChangeAspect="1"/>
          </p:cNvPicPr>
          <p:nvPr/>
        </p:nvPicPr>
        <p:blipFill>
          <a:blip r:embed="rId3"/>
          <a:srcRect l="8345" t="52167" r="7174" b="29983"/>
          <a:stretch>
            <a:fillRect/>
          </a:stretch>
        </p:blipFill>
        <p:spPr>
          <a:xfrm>
            <a:off x="508011" y="3893625"/>
            <a:ext cx="11175978" cy="156840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extBox 2"/>
          <p:cNvSpPr txBox="1"/>
          <p:nvPr/>
        </p:nvSpPr>
        <p:spPr>
          <a:xfrm>
            <a:off x="2949046" y="4819789"/>
            <a:ext cx="673538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cap="all" spc="800">
                <a:solidFill>
                  <a:schemeClr val="accent1"/>
                </a:solidFill>
              </a:defRPr>
            </a:lvl1pPr>
          </a:lstStyle>
          <a:p>
            <a:r>
              <a:t>And have a Safe flight!</a:t>
            </a:r>
          </a:p>
        </p:txBody>
      </p:sp>
      <p:sp>
        <p:nvSpPr>
          <p:cNvPr id="469" name="Rounded Rectangle 9"/>
          <p:cNvSpPr/>
          <p:nvPr/>
        </p:nvSpPr>
        <p:spPr>
          <a:xfrm>
            <a:off x="5456275" y="5286099"/>
            <a:ext cx="1351866" cy="3752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>
              <a:lnSpc>
                <a:spcPct val="100000"/>
              </a:lnSpc>
              <a:defRPr sz="18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0" name="Rectangle 3"/>
          <p:cNvSpPr txBox="1"/>
          <p:nvPr/>
        </p:nvSpPr>
        <p:spPr>
          <a:xfrm>
            <a:off x="5454536" y="5277889"/>
            <a:ext cx="135186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00000"/>
              </a:lnSpc>
              <a:defRPr sz="1300" spc="0">
                <a:solidFill>
                  <a:srgbClr val="C0AC76"/>
                </a:solidFill>
                <a:latin typeface="Univa Nova Light"/>
                <a:ea typeface="Univa Nova Light"/>
                <a:cs typeface="Univa Nova Light"/>
                <a:sym typeface="Univa Nova Light"/>
              </a:defRPr>
            </a:lvl1pPr>
          </a:lstStyle>
          <a:p>
            <a:r>
              <a:t>nasjet.com.sa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ttangolo arrotondato"/>
          <p:cNvSpPr/>
          <p:nvPr/>
        </p:nvSpPr>
        <p:spPr>
          <a:xfrm>
            <a:off x="825500" y="3695700"/>
            <a:ext cx="2193132" cy="2316312"/>
          </a:xfrm>
          <a:prstGeom prst="roundRect">
            <a:avLst>
              <a:gd name="adj" fmla="val 6314"/>
            </a:avLst>
          </a:prstGeom>
          <a:solidFill>
            <a:srgbClr val="4A525D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299" name="TextBox 32"/>
          <p:cNvSpPr txBox="1"/>
          <p:nvPr/>
        </p:nvSpPr>
        <p:spPr>
          <a:xfrm>
            <a:off x="6587836" y="1152134"/>
            <a:ext cx="4586426" cy="218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NasJet: </a:t>
            </a:r>
          </a:p>
          <a:p>
            <a: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Elevate Your Journey</a:t>
            </a:r>
          </a:p>
        </p:txBody>
      </p:sp>
      <p:sp>
        <p:nvSpPr>
          <p:cNvPr id="300" name="Rectangle 16"/>
          <p:cNvSpPr txBox="1"/>
          <p:nvPr/>
        </p:nvSpPr>
        <p:spPr>
          <a:xfrm>
            <a:off x="999040" y="4110356"/>
            <a:ext cx="1922251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t>Оperates 24/7 from a state-of-the-art flight center in Riyadh, Saudi Arabia, delivering superior levels of safety, service and value.</a:t>
            </a:r>
          </a:p>
        </p:txBody>
      </p:sp>
      <p:sp>
        <p:nvSpPr>
          <p:cNvPr id="301" name="Rectangle 22"/>
          <p:cNvSpPr txBox="1"/>
          <p:nvPr/>
        </p:nvSpPr>
        <p:spPr>
          <a:xfrm>
            <a:off x="8457552" y="4231085"/>
            <a:ext cx="285323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NasJet</a:t>
            </a:r>
            <a:r>
              <a:rPr dirty="0"/>
              <a:t> has grown to managing</a:t>
            </a:r>
            <a:r>
              <a:rPr lang="en-US" dirty="0"/>
              <a:t> and </a:t>
            </a:r>
            <a:r>
              <a:rPr dirty="0"/>
              <a:t>supporting in excess of </a:t>
            </a:r>
            <a:r>
              <a:rPr lang="en-US" dirty="0"/>
              <a:t>7</a:t>
            </a:r>
            <a:r>
              <a:rPr dirty="0"/>
              <a:t> fixed-wing </a:t>
            </a:r>
            <a:r>
              <a:rPr lang="en-US" dirty="0"/>
              <a:t>aircraft</a:t>
            </a:r>
            <a:r>
              <a:rPr dirty="0"/>
              <a:t>, and employing </a:t>
            </a:r>
            <a:r>
              <a:rPr lang="en-US" dirty="0"/>
              <a:t>90</a:t>
            </a:r>
            <a:r>
              <a:rPr dirty="0"/>
              <a:t> in-house aviation industry experts.</a:t>
            </a:r>
          </a:p>
        </p:txBody>
      </p:sp>
      <p:pic>
        <p:nvPicPr>
          <p:cNvPr id="302" name="grille3.jpg" descr="grille3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833" t="9117" r="2226" b="27271"/>
          <a:stretch>
            <a:fillRect/>
          </a:stretch>
        </p:blipFill>
        <p:spPr>
          <a:xfrm>
            <a:off x="849368" y="1218878"/>
            <a:ext cx="4652964" cy="231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7" y="0"/>
                </a:moveTo>
                <a:cubicBezTo>
                  <a:pt x="372" y="0"/>
                  <a:pt x="0" y="465"/>
                  <a:pt x="0" y="1034"/>
                </a:cubicBezTo>
                <a:lnTo>
                  <a:pt x="0" y="20566"/>
                </a:lnTo>
                <a:cubicBezTo>
                  <a:pt x="0" y="21135"/>
                  <a:pt x="372" y="21600"/>
                  <a:pt x="827" y="21600"/>
                </a:cubicBezTo>
                <a:lnTo>
                  <a:pt x="20773" y="21600"/>
                </a:lnTo>
                <a:cubicBezTo>
                  <a:pt x="21228" y="21600"/>
                  <a:pt x="21600" y="21135"/>
                  <a:pt x="21600" y="20566"/>
                </a:cubicBezTo>
                <a:lnTo>
                  <a:pt x="21600" y="1034"/>
                </a:lnTo>
                <a:cubicBezTo>
                  <a:pt x="21600" y="465"/>
                  <a:pt x="21228" y="0"/>
                  <a:pt x="20773" y="0"/>
                </a:cubicBezTo>
                <a:lnTo>
                  <a:pt x="827" y="0"/>
                </a:lnTo>
                <a:close/>
              </a:path>
            </a:pathLst>
          </a:custGeom>
        </p:spPr>
      </p:pic>
      <p:pic>
        <p:nvPicPr>
          <p:cNvPr id="303" name="Immagine" descr="Immagine"/>
          <p:cNvPicPr>
            <a:picLocks noChangeAspect="1"/>
          </p:cNvPicPr>
          <p:nvPr/>
        </p:nvPicPr>
        <p:blipFill>
          <a:blip r:embed="rId3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Freeform 3"/>
          <p:cNvSpPr/>
          <p:nvPr/>
        </p:nvSpPr>
        <p:spPr>
          <a:xfrm>
            <a:off x="1076762" y="5730723"/>
            <a:ext cx="4680776" cy="1138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05" name="C_3W_04_Falcon6X_0744.jpg" descr="C_3W_04_Falcon6X_0744.jpg"/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l="24484" t="29767" r="21222" b="29766"/>
          <a:stretch>
            <a:fillRect/>
          </a:stretch>
        </p:blipFill>
        <p:spPr>
          <a:xfrm>
            <a:off x="3132303" y="3684985"/>
            <a:ext cx="4652963" cy="231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7" y="0"/>
                </a:moveTo>
                <a:cubicBezTo>
                  <a:pt x="372" y="0"/>
                  <a:pt x="0" y="465"/>
                  <a:pt x="0" y="1034"/>
                </a:cubicBezTo>
                <a:lnTo>
                  <a:pt x="0" y="20566"/>
                </a:lnTo>
                <a:cubicBezTo>
                  <a:pt x="0" y="21135"/>
                  <a:pt x="372" y="21600"/>
                  <a:pt x="827" y="21600"/>
                </a:cubicBezTo>
                <a:lnTo>
                  <a:pt x="20773" y="21600"/>
                </a:lnTo>
                <a:cubicBezTo>
                  <a:pt x="21228" y="21600"/>
                  <a:pt x="21600" y="21135"/>
                  <a:pt x="21600" y="20566"/>
                </a:cubicBezTo>
                <a:lnTo>
                  <a:pt x="21600" y="1034"/>
                </a:lnTo>
                <a:cubicBezTo>
                  <a:pt x="21600" y="465"/>
                  <a:pt x="21228" y="0"/>
                  <a:pt x="20773" y="0"/>
                </a:cubicBezTo>
                <a:lnTo>
                  <a:pt x="827" y="0"/>
                </a:lnTo>
                <a:close/>
              </a:path>
            </a:pathLst>
          </a:custGeom>
        </p:spPr>
      </p:pic>
      <p:sp>
        <p:nvSpPr>
          <p:cNvPr id="306" name="Rounded Rectangle 13"/>
          <p:cNvSpPr/>
          <p:nvPr/>
        </p:nvSpPr>
        <p:spPr>
          <a:xfrm>
            <a:off x="4326511" y="3021824"/>
            <a:ext cx="2045681" cy="1165923"/>
          </a:xfrm>
          <a:prstGeom prst="roundRect">
            <a:avLst>
              <a:gd name="adj" fmla="val 5184"/>
            </a:avLst>
          </a:prstGeom>
          <a:solidFill>
            <a:srgbClr val="C0AC7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 sz="14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7" name="TextBox 11"/>
          <p:cNvSpPr txBox="1"/>
          <p:nvPr/>
        </p:nvSpPr>
        <p:spPr>
          <a:xfrm>
            <a:off x="4523531" y="3072920"/>
            <a:ext cx="897182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sz="2800" spc="0">
                <a:solidFill>
                  <a:schemeClr val="accent1"/>
                </a:solidFill>
                <a:latin typeface="Univa Nova Bold"/>
                <a:ea typeface="Univa Nova Bold"/>
                <a:cs typeface="Univa Nova Bold"/>
                <a:sym typeface="Univa Nova Bold"/>
              </a:defRPr>
            </a:lvl1pPr>
          </a:lstStyle>
          <a:p>
            <a:r>
              <a:rPr dirty="0"/>
              <a:t>+</a:t>
            </a:r>
            <a:r>
              <a:rPr lang="en-US" dirty="0"/>
              <a:t>7</a:t>
            </a:r>
            <a:endParaRPr dirty="0"/>
          </a:p>
        </p:txBody>
      </p:sp>
      <p:sp>
        <p:nvSpPr>
          <p:cNvPr id="308" name="TextBox 15"/>
          <p:cNvSpPr txBox="1"/>
          <p:nvPr/>
        </p:nvSpPr>
        <p:spPr>
          <a:xfrm>
            <a:off x="4539061" y="3546365"/>
            <a:ext cx="130174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BUSINESS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JETS </a:t>
            </a:r>
          </a:p>
        </p:txBody>
      </p:sp>
      <p:sp>
        <p:nvSpPr>
          <p:cNvPr id="309" name="TextBox 16"/>
          <p:cNvSpPr txBox="1"/>
          <p:nvPr/>
        </p:nvSpPr>
        <p:spPr>
          <a:xfrm>
            <a:off x="5643690" y="3072920"/>
            <a:ext cx="547789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sz="2800" spc="0">
                <a:solidFill>
                  <a:schemeClr val="accent1"/>
                </a:solidFill>
                <a:latin typeface="Univa Nova Bold"/>
                <a:ea typeface="Univa Nova Bold"/>
                <a:cs typeface="Univa Nova Bold"/>
                <a:sym typeface="Univa Nova Bold"/>
              </a:defRPr>
            </a:lvl1pPr>
          </a:lstStyle>
          <a:p>
            <a:r>
              <a:rPr lang="en-US" dirty="0"/>
              <a:t>7</a:t>
            </a:r>
            <a:endParaRPr dirty="0"/>
          </a:p>
        </p:txBody>
      </p:sp>
      <p:sp>
        <p:nvSpPr>
          <p:cNvPr id="310" name="TextBox 17"/>
          <p:cNvSpPr txBox="1"/>
          <p:nvPr/>
        </p:nvSpPr>
        <p:spPr>
          <a:xfrm>
            <a:off x="5525236" y="3546365"/>
            <a:ext cx="774284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t>MODELS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Box 32"/>
          <p:cNvSpPr txBox="1"/>
          <p:nvPr/>
        </p:nvSpPr>
        <p:spPr>
          <a:xfrm>
            <a:off x="6551210" y="1583746"/>
            <a:ext cx="4223470" cy="151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The NasJet Heritage</a:t>
            </a:r>
          </a:p>
        </p:txBody>
      </p:sp>
      <p:sp>
        <p:nvSpPr>
          <p:cNvPr id="313" name="Rectangle 33"/>
          <p:cNvSpPr txBox="1"/>
          <p:nvPr/>
        </p:nvSpPr>
        <p:spPr>
          <a:xfrm>
            <a:off x="6602404" y="3306915"/>
            <a:ext cx="4121082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rPr dirty="0"/>
              <a:t>In 20</a:t>
            </a:r>
            <a:r>
              <a:rPr lang="en-US" dirty="0"/>
              <a:t>25</a:t>
            </a:r>
            <a:r>
              <a:rPr dirty="0"/>
              <a:t>, </a:t>
            </a:r>
            <a:r>
              <a:rPr dirty="0" err="1"/>
              <a:t>NasJet</a:t>
            </a:r>
            <a:r>
              <a:rPr dirty="0"/>
              <a:t> proudly looks back on nearly </a:t>
            </a:r>
            <a:r>
              <a:rPr lang="en-US" dirty="0"/>
              <a:t>26 </a:t>
            </a:r>
            <a:r>
              <a:rPr dirty="0"/>
              <a:t>years of operational excellence, serving clients across the globe. Established in Saudi Arabia with a Royal Decree, </a:t>
            </a:r>
            <a:r>
              <a:rPr dirty="0" err="1"/>
              <a:t>NasJet</a:t>
            </a:r>
            <a:r>
              <a:rPr dirty="0"/>
              <a:t> was the first private company in the Kingdom to receive an Aircraft Operating Certificate. Today, with a thriving business exceeding  in turnover and managing </a:t>
            </a:r>
            <a:r>
              <a:rPr lang="en-US" dirty="0"/>
              <a:t>7</a:t>
            </a:r>
            <a:r>
              <a:rPr dirty="0"/>
              <a:t> aircraft, </a:t>
            </a:r>
            <a:r>
              <a:rPr dirty="0" err="1"/>
              <a:t>NasJet</a:t>
            </a:r>
            <a:r>
              <a:rPr dirty="0"/>
              <a:t> stands as the leading full-service operator in the Middle East.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rPr lang="en-US" dirty="0"/>
              <a:t>The company</a:t>
            </a:r>
            <a:r>
              <a:rPr dirty="0"/>
              <a:t> continues to be recognized for its outstanding operational proficiency.</a:t>
            </a:r>
          </a:p>
        </p:txBody>
      </p:sp>
      <p:pic>
        <p:nvPicPr>
          <p:cNvPr id="314" name="Immagine" descr="Immagine"/>
          <p:cNvPicPr>
            <a:picLocks noChangeAspect="1"/>
          </p:cNvPicPr>
          <p:nvPr/>
        </p:nvPicPr>
        <p:blipFill>
          <a:blip r:embed="rId2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Rettangolo arrotondato"/>
          <p:cNvSpPr/>
          <p:nvPr/>
        </p:nvSpPr>
        <p:spPr>
          <a:xfrm>
            <a:off x="1029586" y="1362766"/>
            <a:ext cx="3763566" cy="4732389"/>
          </a:xfrm>
          <a:prstGeom prst="roundRect">
            <a:avLst>
              <a:gd name="adj" fmla="val 4825"/>
            </a:avLst>
          </a:prstGeom>
          <a:solidFill>
            <a:srgbClr val="C0AC76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316" name="Freeform 3"/>
          <p:cNvSpPr/>
          <p:nvPr/>
        </p:nvSpPr>
        <p:spPr>
          <a:xfrm>
            <a:off x="2359462" y="5743423"/>
            <a:ext cx="4680776" cy="1138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17" name="iStock-957701050.jpg" descr="iStock-957701050.jp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22097" r="22095"/>
          <a:stretch>
            <a:fillRect/>
          </a:stretch>
        </p:blipFill>
        <p:spPr>
          <a:xfrm>
            <a:off x="1235111" y="1227640"/>
            <a:ext cx="3763566" cy="4699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2" y="0"/>
                </a:moveTo>
                <a:cubicBezTo>
                  <a:pt x="463" y="0"/>
                  <a:pt x="0" y="371"/>
                  <a:pt x="0" y="826"/>
                </a:cubicBezTo>
                <a:lnTo>
                  <a:pt x="0" y="20774"/>
                </a:lnTo>
                <a:cubicBezTo>
                  <a:pt x="0" y="21229"/>
                  <a:pt x="463" y="21600"/>
                  <a:pt x="1032" y="21600"/>
                </a:cubicBezTo>
                <a:lnTo>
                  <a:pt x="20568" y="21600"/>
                </a:lnTo>
                <a:cubicBezTo>
                  <a:pt x="21137" y="21600"/>
                  <a:pt x="21600" y="21229"/>
                  <a:pt x="21600" y="20774"/>
                </a:cubicBezTo>
                <a:lnTo>
                  <a:pt x="21600" y="826"/>
                </a:lnTo>
                <a:cubicBezTo>
                  <a:pt x="21600" y="371"/>
                  <a:pt x="21137" y="0"/>
                  <a:pt x="20568" y="0"/>
                </a:cubicBezTo>
                <a:lnTo>
                  <a:pt x="1032" y="0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2"/>
          <p:cNvSpPr txBox="1"/>
          <p:nvPr/>
        </p:nvSpPr>
        <p:spPr>
          <a:xfrm>
            <a:off x="6874246" y="4429221"/>
            <a:ext cx="4420007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t>NasJet is driven by a clear vision for the future, aiming to be a leader in business aviation solutions in the Middle East. Our mission centers on prioritizing customer satisfaction above all, reflecting our unwavering commitment to delivering exceptional experiences.</a:t>
            </a:r>
          </a:p>
        </p:txBody>
      </p:sp>
      <p:sp>
        <p:nvSpPr>
          <p:cNvPr id="320" name="TextBox 32"/>
          <p:cNvSpPr txBox="1"/>
          <p:nvPr/>
        </p:nvSpPr>
        <p:spPr>
          <a:xfrm>
            <a:off x="6778336" y="2549255"/>
            <a:ext cx="4910028" cy="1311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rPr lang="en-US" dirty="0"/>
              <a:t>The </a:t>
            </a:r>
            <a:r>
              <a:rPr lang="en-US" dirty="0" err="1"/>
              <a:t>NasJet</a:t>
            </a:r>
            <a:endParaRPr lang="en-US" dirty="0"/>
          </a:p>
          <a:p>
            <a:r>
              <a:rPr dirty="0"/>
              <a:t>Vision</a:t>
            </a:r>
          </a:p>
        </p:txBody>
      </p:sp>
      <p:pic>
        <p:nvPicPr>
          <p:cNvPr id="321" name="Immagine" descr="Immagine"/>
          <p:cNvPicPr>
            <a:picLocks noChangeAspect="1"/>
          </p:cNvPicPr>
          <p:nvPr/>
        </p:nvPicPr>
        <p:blipFill>
          <a:blip r:embed="rId2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Rettangolo arrotondato"/>
          <p:cNvSpPr/>
          <p:nvPr/>
        </p:nvSpPr>
        <p:spPr>
          <a:xfrm>
            <a:off x="1943986" y="1189806"/>
            <a:ext cx="4121082" cy="5128455"/>
          </a:xfrm>
          <a:prstGeom prst="roundRect">
            <a:avLst>
              <a:gd name="adj" fmla="val 4775"/>
            </a:avLst>
          </a:prstGeom>
          <a:solidFill>
            <a:srgbClr val="C0AC76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323" name="Freeform 3"/>
          <p:cNvSpPr/>
          <p:nvPr/>
        </p:nvSpPr>
        <p:spPr>
          <a:xfrm>
            <a:off x="66842" y="5103533"/>
            <a:ext cx="7198264" cy="175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4" name="iStock-1329895355.jpg" descr="iStock-1329895355.jpg"/>
          <p:cNvPicPr>
            <a:picLocks noChangeAspect="1"/>
          </p:cNvPicPr>
          <p:nvPr/>
        </p:nvPicPr>
        <p:blipFill>
          <a:blip r:embed="rId4"/>
          <a:srcRect l="22761" r="13041" b="2"/>
          <a:stretch>
            <a:fillRect/>
          </a:stretch>
        </p:blipFill>
        <p:spPr>
          <a:xfrm>
            <a:off x="1536698" y="1440252"/>
            <a:ext cx="4211639" cy="4373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9" y="0"/>
                </a:moveTo>
                <a:cubicBezTo>
                  <a:pt x="332" y="0"/>
                  <a:pt x="0" y="332"/>
                  <a:pt x="0" y="739"/>
                </a:cubicBezTo>
                <a:lnTo>
                  <a:pt x="0" y="20861"/>
                </a:lnTo>
                <a:cubicBezTo>
                  <a:pt x="0" y="21268"/>
                  <a:pt x="332" y="21600"/>
                  <a:pt x="739" y="21600"/>
                </a:cubicBezTo>
                <a:lnTo>
                  <a:pt x="20861" y="21600"/>
                </a:lnTo>
                <a:cubicBezTo>
                  <a:pt x="21268" y="21600"/>
                  <a:pt x="21600" y="21268"/>
                  <a:pt x="21600" y="20861"/>
                </a:cubicBezTo>
                <a:lnTo>
                  <a:pt x="21600" y="739"/>
                </a:lnTo>
                <a:cubicBezTo>
                  <a:pt x="21600" y="332"/>
                  <a:pt x="21268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5" name="Immagine" descr="Immagine"/>
          <p:cNvPicPr>
            <a:picLocks noChangeAspect="1"/>
          </p:cNvPicPr>
          <p:nvPr/>
        </p:nvPicPr>
        <p:blipFill>
          <a:blip r:embed="rId5"/>
          <a:srcRect l="47583" t="5693" b="9063"/>
          <a:stretch>
            <a:fillRect/>
          </a:stretch>
        </p:blipFill>
        <p:spPr>
          <a:xfrm rot="10800000" flipH="1">
            <a:off x="8748449" y="-117322"/>
            <a:ext cx="3285029" cy="3015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14" y="3494953"/>
            <a:ext cx="7620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32"/>
          <p:cNvSpPr txBox="1"/>
          <p:nvPr/>
        </p:nvSpPr>
        <p:spPr>
          <a:xfrm>
            <a:off x="1033969" y="986563"/>
            <a:ext cx="422347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Defining NasJet</a:t>
            </a:r>
          </a:p>
        </p:txBody>
      </p:sp>
      <p:sp>
        <p:nvSpPr>
          <p:cNvPr id="329" name="Rectangle 21"/>
          <p:cNvSpPr txBox="1"/>
          <p:nvPr/>
        </p:nvSpPr>
        <p:spPr>
          <a:xfrm>
            <a:off x="5566705" y="5290615"/>
            <a:ext cx="211083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Pioneering eco-friendly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aviation</a:t>
            </a:r>
          </a:p>
        </p:txBody>
      </p:sp>
      <p:sp>
        <p:nvSpPr>
          <p:cNvPr id="330" name="Rectangle 23"/>
          <p:cNvSpPr txBox="1"/>
          <p:nvPr/>
        </p:nvSpPr>
        <p:spPr>
          <a:xfrm>
            <a:off x="2085507" y="5290615"/>
            <a:ext cx="212039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We redefine opulence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and convenience</a:t>
            </a:r>
          </a:p>
        </p:txBody>
      </p:sp>
      <p:sp>
        <p:nvSpPr>
          <p:cNvPr id="331" name="TextBox 24"/>
          <p:cNvSpPr txBox="1"/>
          <p:nvPr/>
        </p:nvSpPr>
        <p:spPr>
          <a:xfrm>
            <a:off x="2085507" y="4921282"/>
            <a:ext cx="18188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Luxury:</a:t>
            </a:r>
          </a:p>
        </p:txBody>
      </p:sp>
      <p:sp>
        <p:nvSpPr>
          <p:cNvPr id="332" name="Rectangle 45"/>
          <p:cNvSpPr txBox="1"/>
          <p:nvPr/>
        </p:nvSpPr>
        <p:spPr>
          <a:xfrm>
            <a:off x="9043724" y="5289189"/>
            <a:ext cx="224068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Tech-driven, seamless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travel experiences</a:t>
            </a:r>
          </a:p>
        </p:txBody>
      </p:sp>
      <p:sp>
        <p:nvSpPr>
          <p:cNvPr id="333" name="TextBox 46"/>
          <p:cNvSpPr txBox="1"/>
          <p:nvPr/>
        </p:nvSpPr>
        <p:spPr>
          <a:xfrm>
            <a:off x="9043723" y="4919855"/>
            <a:ext cx="206763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Innovation:</a:t>
            </a:r>
          </a:p>
        </p:txBody>
      </p:sp>
      <p:pic>
        <p:nvPicPr>
          <p:cNvPr id="334" name="iStock-515447302.jpg" descr="iStock-515447302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55" r="1557"/>
          <a:stretch>
            <a:fillRect/>
          </a:stretch>
        </p:blipFill>
        <p:spPr>
          <a:xfrm>
            <a:off x="6074432" y="-1"/>
            <a:ext cx="6117433" cy="4193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457"/>
                </a:lnTo>
                <a:cubicBezTo>
                  <a:pt x="0" y="21087"/>
                  <a:pt x="406" y="21600"/>
                  <a:pt x="905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5" name="Rectangle 23"/>
          <p:cNvSpPr txBox="1"/>
          <p:nvPr/>
        </p:nvSpPr>
        <p:spPr>
          <a:xfrm>
            <a:off x="2085507" y="3739384"/>
            <a:ext cx="212039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Your safety is our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utmost priority</a:t>
            </a:r>
          </a:p>
        </p:txBody>
      </p:sp>
      <p:sp>
        <p:nvSpPr>
          <p:cNvPr id="336" name="TextBox 24"/>
          <p:cNvSpPr txBox="1"/>
          <p:nvPr/>
        </p:nvSpPr>
        <p:spPr>
          <a:xfrm>
            <a:off x="2085507" y="3370052"/>
            <a:ext cx="18188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Security:</a:t>
            </a:r>
          </a:p>
        </p:txBody>
      </p:sp>
      <p:pic>
        <p:nvPicPr>
          <p:cNvPr id="337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14" y="5046183"/>
            <a:ext cx="7620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709" y="5046183"/>
            <a:ext cx="7620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362" y="5046183"/>
            <a:ext cx="7620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xtBox 10"/>
          <p:cNvSpPr txBox="1"/>
          <p:nvPr/>
        </p:nvSpPr>
        <p:spPr>
          <a:xfrm>
            <a:off x="1105704" y="1943874"/>
            <a:ext cx="3778492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cap="all">
                <a:solidFill>
                  <a:srgbClr val="C0AC76"/>
                </a:solidFill>
              </a:defRPr>
            </a:lvl1pPr>
          </a:lstStyle>
          <a:p>
            <a:r>
              <a:t>NasJet stands on four key pillars:</a:t>
            </a:r>
          </a:p>
        </p:txBody>
      </p:sp>
      <p:pic>
        <p:nvPicPr>
          <p:cNvPr id="341" name="Immagine" descr="Immagine"/>
          <p:cNvPicPr>
            <a:picLocks noChangeAspect="1"/>
          </p:cNvPicPr>
          <p:nvPr/>
        </p:nvPicPr>
        <p:blipFill>
          <a:blip r:embed="rId7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extBox 24"/>
          <p:cNvSpPr txBox="1"/>
          <p:nvPr/>
        </p:nvSpPr>
        <p:spPr>
          <a:xfrm>
            <a:off x="5564616" y="4921282"/>
            <a:ext cx="181888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Sustainability: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magine" descr="Immagine"/>
          <p:cNvPicPr>
            <a:picLocks noChangeAspect="1"/>
          </p:cNvPicPr>
          <p:nvPr/>
        </p:nvPicPr>
        <p:blipFill>
          <a:blip r:embed="rId2"/>
          <a:srcRect l="41949" t="7269" b="1578"/>
          <a:stretch>
            <a:fillRect/>
          </a:stretch>
        </p:blipFill>
        <p:spPr>
          <a:xfrm rot="10800000" flipH="1">
            <a:off x="8729897" y="-143393"/>
            <a:ext cx="3398083" cy="3012126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Graphic 8"/>
          <p:cNvSpPr/>
          <p:nvPr/>
        </p:nvSpPr>
        <p:spPr>
          <a:xfrm>
            <a:off x="1174619" y="895670"/>
            <a:ext cx="4934082" cy="1961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64" y="0"/>
                </a:moveTo>
                <a:lnTo>
                  <a:pt x="536" y="0"/>
                </a:lnTo>
                <a:cubicBezTo>
                  <a:pt x="240" y="0"/>
                  <a:pt x="0" y="807"/>
                  <a:pt x="0" y="1794"/>
                </a:cubicBezTo>
                <a:lnTo>
                  <a:pt x="0" y="19806"/>
                </a:lnTo>
                <a:cubicBezTo>
                  <a:pt x="0" y="20793"/>
                  <a:pt x="240" y="21600"/>
                  <a:pt x="536" y="21600"/>
                </a:cubicBezTo>
                <a:lnTo>
                  <a:pt x="21064" y="21600"/>
                </a:lnTo>
                <a:cubicBezTo>
                  <a:pt x="21360" y="21600"/>
                  <a:pt x="21600" y="20793"/>
                  <a:pt x="21600" y="19806"/>
                </a:cubicBezTo>
                <a:lnTo>
                  <a:pt x="21600" y="1794"/>
                </a:lnTo>
                <a:cubicBezTo>
                  <a:pt x="21600" y="807"/>
                  <a:pt x="21360" y="0"/>
                  <a:pt x="21064" y="0"/>
                </a:cubicBezTo>
                <a:close/>
              </a:path>
            </a:pathLst>
          </a:custGeom>
          <a:solidFill>
            <a:srgbClr val="C0AC76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sp>
        <p:nvSpPr>
          <p:cNvPr id="346" name="TextBox 32"/>
          <p:cNvSpPr txBox="1"/>
          <p:nvPr/>
        </p:nvSpPr>
        <p:spPr>
          <a:xfrm>
            <a:off x="6697028" y="2206209"/>
            <a:ext cx="4614149" cy="1311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rPr dirty="0" err="1"/>
              <a:t>NasJet</a:t>
            </a:r>
            <a:r>
              <a:rPr dirty="0"/>
              <a:t> sets itself apart</a:t>
            </a:r>
          </a:p>
        </p:txBody>
      </p:sp>
      <p:sp>
        <p:nvSpPr>
          <p:cNvPr id="347" name="Rectangle 36"/>
          <p:cNvSpPr txBox="1"/>
          <p:nvPr/>
        </p:nvSpPr>
        <p:spPr>
          <a:xfrm>
            <a:off x="1426357" y="3336899"/>
            <a:ext cx="19424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Uncompromising Security:</a:t>
            </a:r>
          </a:p>
        </p:txBody>
      </p:sp>
      <p:sp>
        <p:nvSpPr>
          <p:cNvPr id="348" name="Rectangle 38"/>
          <p:cNvSpPr txBox="1"/>
          <p:nvPr/>
        </p:nvSpPr>
        <p:spPr>
          <a:xfrm>
            <a:off x="3960184" y="3336899"/>
            <a:ext cx="18487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Opulent</a:t>
            </a:r>
          </a:p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t>Luxury:</a:t>
            </a:r>
          </a:p>
        </p:txBody>
      </p:sp>
      <p:sp>
        <p:nvSpPr>
          <p:cNvPr id="349" name="Rectangle 44"/>
          <p:cNvSpPr txBox="1"/>
          <p:nvPr/>
        </p:nvSpPr>
        <p:spPr>
          <a:xfrm>
            <a:off x="1426357" y="4031708"/>
            <a:ext cx="194248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t>Rigorous safety measures and top certifications</a:t>
            </a:r>
          </a:p>
        </p:txBody>
      </p:sp>
      <p:sp>
        <p:nvSpPr>
          <p:cNvPr id="350" name="Rectangle 16"/>
          <p:cNvSpPr txBox="1"/>
          <p:nvPr/>
        </p:nvSpPr>
        <p:spPr>
          <a:xfrm>
            <a:off x="3960184" y="4031708"/>
            <a:ext cx="194248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lvl1pPr>
          </a:lstStyle>
          <a:p>
            <a:r>
              <a:t>Elevating comfort and convenience to new heights</a:t>
            </a:r>
          </a:p>
        </p:txBody>
      </p:sp>
      <p:pic>
        <p:nvPicPr>
          <p:cNvPr id="351" name="grille3.jpg" descr="grille3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3492" r="2" b="23494"/>
          <a:stretch>
            <a:fillRect/>
          </a:stretch>
        </p:blipFill>
        <p:spPr>
          <a:xfrm>
            <a:off x="1034919" y="717871"/>
            <a:ext cx="4933951" cy="1961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7" y="0"/>
                </a:moveTo>
                <a:cubicBezTo>
                  <a:pt x="241" y="0"/>
                  <a:pt x="0" y="809"/>
                  <a:pt x="0" y="1796"/>
                </a:cubicBezTo>
                <a:lnTo>
                  <a:pt x="0" y="19808"/>
                </a:lnTo>
                <a:cubicBezTo>
                  <a:pt x="0" y="20795"/>
                  <a:pt x="241" y="21600"/>
                  <a:pt x="537" y="21600"/>
                </a:cubicBezTo>
                <a:lnTo>
                  <a:pt x="21065" y="21600"/>
                </a:lnTo>
                <a:cubicBezTo>
                  <a:pt x="21361" y="21600"/>
                  <a:pt x="21600" y="20795"/>
                  <a:pt x="21600" y="19808"/>
                </a:cubicBezTo>
                <a:lnTo>
                  <a:pt x="21600" y="1796"/>
                </a:lnTo>
                <a:cubicBezTo>
                  <a:pt x="21600" y="809"/>
                  <a:pt x="21361" y="0"/>
                  <a:pt x="21065" y="0"/>
                </a:cubicBezTo>
                <a:lnTo>
                  <a:pt x="537" y="0"/>
                </a:lnTo>
                <a:close/>
              </a:path>
            </a:pathLst>
          </a:custGeom>
        </p:spPr>
      </p:pic>
      <p:pic>
        <p:nvPicPr>
          <p:cNvPr id="352" name="Immagine" descr="Immagine"/>
          <p:cNvPicPr>
            <a:picLocks noChangeAspect="1"/>
          </p:cNvPicPr>
          <p:nvPr/>
        </p:nvPicPr>
        <p:blipFill>
          <a:blip r:embed="rId4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ectangle 36"/>
          <p:cNvSpPr txBox="1"/>
          <p:nvPr/>
        </p:nvSpPr>
        <p:spPr>
          <a:xfrm>
            <a:off x="1441539" y="4898999"/>
            <a:ext cx="19424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Eco-Friendly Commitment:</a:t>
            </a:r>
          </a:p>
        </p:txBody>
      </p:sp>
      <p:sp>
        <p:nvSpPr>
          <p:cNvPr id="354" name="Rectangle 38"/>
          <p:cNvSpPr txBox="1"/>
          <p:nvPr/>
        </p:nvSpPr>
        <p:spPr>
          <a:xfrm>
            <a:off x="3975366" y="4898999"/>
            <a:ext cx="18487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Cutting-Edge Innovation:</a:t>
            </a:r>
          </a:p>
        </p:txBody>
      </p:sp>
      <p:sp>
        <p:nvSpPr>
          <p:cNvPr id="355" name="Rectangle 44"/>
          <p:cNvSpPr txBox="1"/>
          <p:nvPr/>
        </p:nvSpPr>
        <p:spPr>
          <a:xfrm>
            <a:off x="1441540" y="5581108"/>
            <a:ext cx="194248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Aligning with Vision 2030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for a greener future</a:t>
            </a:r>
          </a:p>
        </p:txBody>
      </p:sp>
      <p:sp>
        <p:nvSpPr>
          <p:cNvPr id="356" name="Rectangle 16"/>
          <p:cNvSpPr txBox="1"/>
          <p:nvPr/>
        </p:nvSpPr>
        <p:spPr>
          <a:xfrm>
            <a:off x="3975366" y="5581108"/>
            <a:ext cx="194248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Leveraging technology </a:t>
            </a:r>
          </a:p>
          <a:p>
            <a:pPr algn="l" defTabSz="457200">
              <a:lnSpc>
                <a:spcPct val="100000"/>
              </a:lnSpc>
              <a:defRPr spc="0">
                <a:solidFill>
                  <a:schemeClr val="accent1"/>
                </a:solidFill>
              </a:defRPr>
            </a:pPr>
            <a:r>
              <a:t>for seamless journeys</a:t>
            </a:r>
          </a:p>
        </p:txBody>
      </p:sp>
      <p:pic>
        <p:nvPicPr>
          <p:cNvPr id="357" name="iStock-1200382167.jpg" descr="iStock-1200382167.jpg"/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t="17466" b="29258"/>
          <a:stretch>
            <a:fillRect/>
          </a:stretch>
        </p:blipFill>
        <p:spPr>
          <a:xfrm>
            <a:off x="6702107" y="3972930"/>
            <a:ext cx="5515293" cy="1951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7" y="0"/>
                </a:moveTo>
                <a:cubicBezTo>
                  <a:pt x="258" y="0"/>
                  <a:pt x="0" y="806"/>
                  <a:pt x="0" y="1793"/>
                </a:cubicBezTo>
                <a:lnTo>
                  <a:pt x="0" y="19807"/>
                </a:lnTo>
                <a:cubicBezTo>
                  <a:pt x="0" y="20794"/>
                  <a:pt x="258" y="21600"/>
                  <a:pt x="577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577" y="0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21"/>
          <p:cNvSpPr txBox="1"/>
          <p:nvPr/>
        </p:nvSpPr>
        <p:spPr>
          <a:xfrm>
            <a:off x="1514479" y="3458451"/>
            <a:ext cx="1788778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00000"/>
              </a:lnSpc>
              <a:defRPr cap="all"/>
            </a:lvl1pPr>
          </a:lstStyle>
          <a:p>
            <a:r>
              <a:t>Airbus Corporate Jet (ACJ) A318</a:t>
            </a:r>
          </a:p>
        </p:txBody>
      </p:sp>
      <p:sp>
        <p:nvSpPr>
          <p:cNvPr id="360" name="Rectangle 24"/>
          <p:cNvSpPr txBox="1"/>
          <p:nvPr/>
        </p:nvSpPr>
        <p:spPr>
          <a:xfrm>
            <a:off x="1229334" y="4555085"/>
            <a:ext cx="2359064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t>In NASJET we have two types</a:t>
            </a:r>
          </a:p>
          <a:p>
            <a: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t>of Airbus A318 combine Airbus reliability and intercontinental performance.</a:t>
            </a:r>
          </a:p>
        </p:txBody>
      </p:sp>
      <p:sp>
        <p:nvSpPr>
          <p:cNvPr id="361" name="TextBox 30"/>
          <p:cNvSpPr txBox="1"/>
          <p:nvPr/>
        </p:nvSpPr>
        <p:spPr>
          <a:xfrm>
            <a:off x="5201610" y="3528300"/>
            <a:ext cx="178877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00000"/>
              </a:lnSpc>
              <a:defRPr cap="all"/>
            </a:lvl1pPr>
          </a:lstStyle>
          <a:p>
            <a:r>
              <a:t>Airbus A320neo</a:t>
            </a:r>
          </a:p>
        </p:txBody>
      </p:sp>
      <p:sp>
        <p:nvSpPr>
          <p:cNvPr id="362" name="Rectangle 33"/>
          <p:cNvSpPr txBox="1"/>
          <p:nvPr/>
        </p:nvSpPr>
        <p:spPr>
          <a:xfrm>
            <a:off x="4941471" y="4135985"/>
            <a:ext cx="2359064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rPr dirty="0"/>
              <a:t>The Airbus A320neo boasts innovative tech and the widest single-aisle cabin. New-gen engines cut fuel consumption and emissions by 15%, and noise by 50%.</a:t>
            </a:r>
          </a:p>
        </p:txBody>
      </p:sp>
      <p:sp>
        <p:nvSpPr>
          <p:cNvPr id="364" name="Rectangle 43"/>
          <p:cNvSpPr txBox="1"/>
          <p:nvPr/>
        </p:nvSpPr>
        <p:spPr>
          <a:xfrm>
            <a:off x="8565902" y="4034385"/>
            <a:ext cx="243446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rPr lang="en-US" dirty="0"/>
              <a:t>NASJET is the largest Gulfstream operator in the Middle East. </a:t>
            </a:r>
          </a:p>
          <a:p>
            <a: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rPr lang="en-US" dirty="0"/>
              <a:t>You can fly in a spacious and comfortable cabin, which includes a full-service galley</a:t>
            </a:r>
          </a:p>
          <a:p>
            <a: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rPr lang="en-US" dirty="0"/>
              <a:t>to serve your favorite meals</a:t>
            </a:r>
            <a:endParaRPr dirty="0"/>
          </a:p>
        </p:txBody>
      </p:sp>
      <p:sp>
        <p:nvSpPr>
          <p:cNvPr id="365" name="TextBox 44"/>
          <p:cNvSpPr txBox="1"/>
          <p:nvPr/>
        </p:nvSpPr>
        <p:spPr>
          <a:xfrm>
            <a:off x="3703986" y="1011914"/>
            <a:ext cx="4784028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NASJET Core Fleet</a:t>
            </a:r>
          </a:p>
        </p:txBody>
      </p:sp>
      <p:pic>
        <p:nvPicPr>
          <p:cNvPr id="366" name="Picture Placeholder 2" descr="Picture Placeholder 2"/>
          <p:cNvPicPr>
            <a:picLocks noGrp="1"/>
          </p:cNvPicPr>
          <p:nvPr>
            <p:ph type="pic" idx="21"/>
          </p:nvPr>
        </p:nvPicPr>
        <p:blipFill>
          <a:blip r:embed="rId2"/>
          <a:srcRect l="2" r="1349"/>
          <a:stretch>
            <a:fillRect/>
          </a:stretch>
        </p:blipFill>
        <p:spPr>
          <a:xfrm flipH="1">
            <a:off x="632465" y="2352390"/>
            <a:ext cx="3357563" cy="1155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559"/>
                </a:lnTo>
                <a:lnTo>
                  <a:pt x="21600" y="9691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7" name="Picture Placeholder 4" descr="Picture Placeholder 4"/>
          <p:cNvPicPr>
            <a:picLocks noGrp="1"/>
          </p:cNvPicPr>
          <p:nvPr>
            <p:ph type="pic" idx="22"/>
          </p:nvPr>
        </p:nvPicPr>
        <p:blipFill>
          <a:blip r:embed="rId3"/>
          <a:srcRect/>
          <a:stretch>
            <a:fillRect/>
          </a:stretch>
        </p:blipFill>
        <p:spPr>
          <a:xfrm>
            <a:off x="4361147" y="2360791"/>
            <a:ext cx="3469706" cy="1177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9716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380"/>
                </a:lnTo>
                <a:lnTo>
                  <a:pt x="21600" y="971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9" name="Immagine" descr="Immagine"/>
          <p:cNvPicPr>
            <a:picLocks noChangeAspect="1"/>
          </p:cNvPicPr>
          <p:nvPr/>
        </p:nvPicPr>
        <p:blipFill>
          <a:blip r:embed="rId4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Placeholder 7" descr="Picture Placeholder 7">
            <a:extLst>
              <a:ext uri="{FF2B5EF4-FFF2-40B4-BE49-F238E27FC236}">
                <a16:creationId xmlns:a16="http://schemas.microsoft.com/office/drawing/2014/main" id="{AE42E10D-9BD9-FBFE-6ECA-7661F31D9D43}"/>
              </a:ext>
            </a:extLst>
          </p:cNvPr>
          <p:cNvPicPr>
            <a:picLocks noGrp="1"/>
          </p:cNvPicPr>
          <p:nvPr>
            <p:ph type="pic" idx="23"/>
          </p:nvPr>
        </p:nvPicPr>
        <p:blipFill>
          <a:blip r:embed="rId5"/>
          <a:srcRect r="2"/>
          <a:stretch>
            <a:fillRect/>
          </a:stretch>
        </p:blipFill>
        <p:spPr>
          <a:xfrm flipH="1">
            <a:off x="7962900" y="1852655"/>
            <a:ext cx="3731576" cy="1741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3834F-A499-0568-8CE7-DC098AC90561}"/>
              </a:ext>
            </a:extLst>
          </p:cNvPr>
          <p:cNvSpPr txBox="1"/>
          <p:nvPr/>
        </p:nvSpPr>
        <p:spPr>
          <a:xfrm>
            <a:off x="8888740" y="3295858"/>
            <a:ext cx="170340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defRPr cap="all"/>
            </a:pPr>
            <a:r>
              <a:rPr lang="en-US" dirty="0"/>
              <a:t>Gulfstream </a:t>
            </a:r>
          </a:p>
          <a:p>
            <a:pPr>
              <a:lnSpc>
                <a:spcPct val="100000"/>
              </a:lnSpc>
              <a:defRPr cap="all"/>
            </a:pPr>
            <a:r>
              <a:rPr lang="en-US" dirty="0"/>
              <a:t>(GIV-SP)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Box 21"/>
          <p:cNvSpPr txBox="1"/>
          <p:nvPr/>
        </p:nvSpPr>
        <p:spPr>
          <a:xfrm>
            <a:off x="1514479" y="3636250"/>
            <a:ext cx="178877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00000"/>
              </a:lnSpc>
              <a:defRPr cap="all"/>
            </a:lvl1pPr>
          </a:lstStyle>
          <a:p>
            <a:r>
              <a:t>Gulfstream (G450)</a:t>
            </a:r>
          </a:p>
        </p:txBody>
      </p:sp>
      <p:sp>
        <p:nvSpPr>
          <p:cNvPr id="384" name="Rectangle 24"/>
          <p:cNvSpPr txBox="1"/>
          <p:nvPr/>
        </p:nvSpPr>
        <p:spPr>
          <a:xfrm>
            <a:off x="1241635" y="4199485"/>
            <a:ext cx="2359065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t>NASJET, the Middle East's largest Gulfstream operator, offers spacious, comfortable cabins with full-service galleys for your favorite meals.</a:t>
            </a:r>
          </a:p>
        </p:txBody>
      </p:sp>
      <p:sp>
        <p:nvSpPr>
          <p:cNvPr id="385" name="TextBox 30"/>
          <p:cNvSpPr txBox="1"/>
          <p:nvPr/>
        </p:nvSpPr>
        <p:spPr>
          <a:xfrm>
            <a:off x="5201610" y="3276771"/>
            <a:ext cx="178877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00000"/>
              </a:lnSpc>
              <a:defRPr cap="all"/>
            </a:lvl1pPr>
          </a:lstStyle>
          <a:p>
            <a:r>
              <a:rPr dirty="0"/>
              <a:t>Legacy </a:t>
            </a:r>
            <a:r>
              <a:rPr lang="en-US" dirty="0"/>
              <a:t>650</a:t>
            </a:r>
            <a:endParaRPr dirty="0"/>
          </a:p>
        </p:txBody>
      </p:sp>
      <p:sp>
        <p:nvSpPr>
          <p:cNvPr id="386" name="Rectangle 33"/>
          <p:cNvSpPr txBox="1"/>
          <p:nvPr/>
        </p:nvSpPr>
        <p:spPr>
          <a:xfrm>
            <a:off x="4941471" y="3640685"/>
            <a:ext cx="235906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pPr>
            <a:r>
              <a:rPr dirty="0"/>
              <a:t>Our refurbished Legacy </a:t>
            </a:r>
            <a:r>
              <a:rPr lang="en-US" dirty="0"/>
              <a:t>650</a:t>
            </a:r>
            <a:r>
              <a:rPr dirty="0"/>
              <a:t> </a:t>
            </a:r>
            <a:r>
              <a:rPr lang="en-US" dirty="0"/>
              <a:t>offers the largest baggage capacity for our VIP clients.</a:t>
            </a:r>
            <a:endParaRPr dirty="0"/>
          </a:p>
        </p:txBody>
      </p:sp>
      <p:sp>
        <p:nvSpPr>
          <p:cNvPr id="387" name="TextBox 42"/>
          <p:cNvSpPr txBox="1"/>
          <p:nvPr/>
        </p:nvSpPr>
        <p:spPr>
          <a:xfrm>
            <a:off x="8888747" y="3617200"/>
            <a:ext cx="178877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00000"/>
              </a:lnSpc>
              <a:defRPr cap="all"/>
            </a:lvl1pPr>
          </a:lstStyle>
          <a:p>
            <a:r>
              <a:t>Citation Excel</a:t>
            </a:r>
          </a:p>
        </p:txBody>
      </p:sp>
      <p:sp>
        <p:nvSpPr>
          <p:cNvPr id="388" name="Rectangle 43"/>
          <p:cNvSpPr txBox="1"/>
          <p:nvPr/>
        </p:nvSpPr>
        <p:spPr>
          <a:xfrm>
            <a:off x="8565902" y="4313785"/>
            <a:ext cx="243446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t>Efficiency and comfort in a beautiful midsize jet. Spacious cabin with wide, reclining leather seats for ultimate comfort.</a:t>
            </a:r>
          </a:p>
        </p:txBody>
      </p:sp>
      <p:sp>
        <p:nvSpPr>
          <p:cNvPr id="389" name="TextBox 44"/>
          <p:cNvSpPr txBox="1"/>
          <p:nvPr/>
        </p:nvSpPr>
        <p:spPr>
          <a:xfrm>
            <a:off x="3726583" y="997644"/>
            <a:ext cx="4738834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NASJET Core Fleet</a:t>
            </a:r>
          </a:p>
        </p:txBody>
      </p:sp>
      <p:pic>
        <p:nvPicPr>
          <p:cNvPr id="390" name="Picture Placeholder 2" descr="Picture Placeholder 2"/>
          <p:cNvPicPr>
            <a:picLocks noGrp="1"/>
          </p:cNvPicPr>
          <p:nvPr>
            <p:ph type="pic" idx="21"/>
          </p:nvPr>
        </p:nvPicPr>
        <p:blipFill>
          <a:blip r:embed="rId2"/>
          <a:srcRect t="7"/>
          <a:stretch>
            <a:fillRect/>
          </a:stretch>
        </p:blipFill>
        <p:spPr>
          <a:xfrm flipH="1">
            <a:off x="507374" y="2394055"/>
            <a:ext cx="3682431" cy="1249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" y="0"/>
                </a:moveTo>
                <a:cubicBezTo>
                  <a:pt x="22" y="108"/>
                  <a:pt x="0" y="218"/>
                  <a:pt x="0" y="336"/>
                </a:cubicBezTo>
                <a:lnTo>
                  <a:pt x="0" y="977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897"/>
                </a:lnTo>
                <a:lnTo>
                  <a:pt x="21600" y="9775"/>
                </a:lnTo>
                <a:lnTo>
                  <a:pt x="21600" y="336"/>
                </a:lnTo>
                <a:cubicBezTo>
                  <a:pt x="21600" y="218"/>
                  <a:pt x="21576" y="108"/>
                  <a:pt x="21556" y="0"/>
                </a:cubicBezTo>
                <a:lnTo>
                  <a:pt x="42" y="0"/>
                </a:lnTo>
                <a:close/>
              </a:path>
            </a:pathLst>
          </a:custGeom>
        </p:spPr>
      </p:pic>
      <p:pic>
        <p:nvPicPr>
          <p:cNvPr id="391" name="Picture Placeholder 4" descr="Picture Placeholder 4"/>
          <p:cNvPicPr>
            <a:picLocks noGrp="1"/>
          </p:cNvPicPr>
          <p:nvPr>
            <p:ph type="pic" idx="22"/>
          </p:nvPr>
        </p:nvPicPr>
        <p:blipFill>
          <a:blip r:embed="rId3"/>
          <a:srcRect t="10" b="10"/>
          <a:stretch>
            <a:fillRect/>
          </a:stretch>
        </p:blipFill>
        <p:spPr>
          <a:xfrm flipH="1">
            <a:off x="4199507" y="2112869"/>
            <a:ext cx="3843165" cy="1304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" y="0"/>
                </a:moveTo>
                <a:cubicBezTo>
                  <a:pt x="80" y="205"/>
                  <a:pt x="0" y="482"/>
                  <a:pt x="0" y="789"/>
                </a:cubicBezTo>
                <a:lnTo>
                  <a:pt x="0" y="982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550"/>
                </a:lnTo>
                <a:lnTo>
                  <a:pt x="21600" y="9821"/>
                </a:lnTo>
                <a:lnTo>
                  <a:pt x="21600" y="789"/>
                </a:lnTo>
                <a:cubicBezTo>
                  <a:pt x="21600" y="482"/>
                  <a:pt x="21517" y="205"/>
                  <a:pt x="21388" y="0"/>
                </a:cubicBezTo>
                <a:lnTo>
                  <a:pt x="210" y="0"/>
                </a:lnTo>
                <a:close/>
              </a:path>
            </a:pathLst>
          </a:custGeom>
        </p:spPr>
      </p:pic>
      <p:pic>
        <p:nvPicPr>
          <p:cNvPr id="392" name="Picture Placeholder 7" descr="Picture Placeholder 7"/>
          <p:cNvPicPr>
            <a:picLocks noGrp="1"/>
          </p:cNvPicPr>
          <p:nvPr>
            <p:ph type="pic" idx="23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974066" y="2331304"/>
            <a:ext cx="3767015" cy="1278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" y="0"/>
                </a:moveTo>
                <a:cubicBezTo>
                  <a:pt x="50" y="176"/>
                  <a:pt x="0" y="370"/>
                  <a:pt x="0" y="590"/>
                </a:cubicBezTo>
                <a:lnTo>
                  <a:pt x="0" y="980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704"/>
                </a:lnTo>
                <a:lnTo>
                  <a:pt x="21600" y="9801"/>
                </a:lnTo>
                <a:lnTo>
                  <a:pt x="21600" y="590"/>
                </a:lnTo>
                <a:cubicBezTo>
                  <a:pt x="21600" y="369"/>
                  <a:pt x="21548" y="176"/>
                  <a:pt x="21479" y="0"/>
                </a:cubicBezTo>
                <a:lnTo>
                  <a:pt x="118" y="0"/>
                </a:lnTo>
                <a:close/>
              </a:path>
            </a:pathLst>
          </a:custGeom>
        </p:spPr>
      </p:pic>
      <p:pic>
        <p:nvPicPr>
          <p:cNvPr id="393" name="Immagine" descr="Immagine"/>
          <p:cNvPicPr>
            <a:picLocks noChangeAspect="1"/>
          </p:cNvPicPr>
          <p:nvPr/>
        </p:nvPicPr>
        <p:blipFill>
          <a:blip r:embed="rId5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ttangolo arrotondato"/>
          <p:cNvSpPr/>
          <p:nvPr/>
        </p:nvSpPr>
        <p:spPr>
          <a:xfrm>
            <a:off x="1943986" y="1189806"/>
            <a:ext cx="4121082" cy="5128455"/>
          </a:xfrm>
          <a:prstGeom prst="roundRect">
            <a:avLst>
              <a:gd name="adj" fmla="val 4775"/>
            </a:avLst>
          </a:prstGeom>
          <a:solidFill>
            <a:srgbClr val="4A525D"/>
          </a:solidFill>
          <a:ln w="12700">
            <a:miter lim="400000"/>
          </a:ln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rgbClr val="C0AC76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/>
          </a:p>
        </p:txBody>
      </p:sp>
      <p:pic>
        <p:nvPicPr>
          <p:cNvPr id="396" name="Immagine" descr="Immagine"/>
          <p:cNvPicPr>
            <a:picLocks noChangeAspect="1"/>
          </p:cNvPicPr>
          <p:nvPr/>
        </p:nvPicPr>
        <p:blipFill>
          <a:blip r:embed="rId2"/>
          <a:srcRect l="47583" t="5693" b="9063"/>
          <a:stretch>
            <a:fillRect/>
          </a:stretch>
        </p:blipFill>
        <p:spPr>
          <a:xfrm rot="10800000" flipH="1">
            <a:off x="8951649" y="60147"/>
            <a:ext cx="3285029" cy="3015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Stock-1329895337.jpg" descr="iStock-1329895337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26978" r="8824" b="2"/>
          <a:stretch>
            <a:fillRect/>
          </a:stretch>
        </p:blipFill>
        <p:spPr>
          <a:xfrm>
            <a:off x="1536698" y="1440252"/>
            <a:ext cx="4211639" cy="4373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9" y="0"/>
                </a:moveTo>
                <a:cubicBezTo>
                  <a:pt x="332" y="0"/>
                  <a:pt x="0" y="332"/>
                  <a:pt x="0" y="739"/>
                </a:cubicBezTo>
                <a:lnTo>
                  <a:pt x="0" y="20861"/>
                </a:lnTo>
                <a:cubicBezTo>
                  <a:pt x="0" y="21268"/>
                  <a:pt x="332" y="21600"/>
                  <a:pt x="739" y="21600"/>
                </a:cubicBezTo>
                <a:lnTo>
                  <a:pt x="20861" y="21600"/>
                </a:lnTo>
                <a:cubicBezTo>
                  <a:pt x="21268" y="21600"/>
                  <a:pt x="21600" y="21268"/>
                  <a:pt x="21600" y="20861"/>
                </a:cubicBezTo>
                <a:lnTo>
                  <a:pt x="21600" y="739"/>
                </a:lnTo>
                <a:cubicBezTo>
                  <a:pt x="21600" y="332"/>
                  <a:pt x="21268" y="0"/>
                  <a:pt x="20861" y="0"/>
                </a:cubicBezTo>
                <a:lnTo>
                  <a:pt x="739" y="0"/>
                </a:lnTo>
                <a:close/>
              </a:path>
            </a:pathLst>
          </a:custGeom>
        </p:spPr>
      </p:pic>
      <p:sp>
        <p:nvSpPr>
          <p:cNvPr id="398" name="TextBox 32"/>
          <p:cNvSpPr txBox="1"/>
          <p:nvPr/>
        </p:nvSpPr>
        <p:spPr>
          <a:xfrm>
            <a:off x="6767110" y="2827496"/>
            <a:ext cx="422347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90000"/>
              </a:lnSpc>
              <a:defRPr sz="4400"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Our Services</a:t>
            </a:r>
          </a:p>
        </p:txBody>
      </p:sp>
      <p:sp>
        <p:nvSpPr>
          <p:cNvPr id="399" name="TextBox 10"/>
          <p:cNvSpPr txBox="1"/>
          <p:nvPr/>
        </p:nvSpPr>
        <p:spPr>
          <a:xfrm>
            <a:off x="6867366" y="3577342"/>
            <a:ext cx="3304559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/>
          </a:lstStyle>
          <a:p>
            <a:r>
              <a:t>TAILORED LUXURY</a:t>
            </a:r>
          </a:p>
        </p:txBody>
      </p:sp>
      <p:pic>
        <p:nvPicPr>
          <p:cNvPr id="400" name="Immagine" descr="Immagine"/>
          <p:cNvPicPr>
            <a:picLocks noChangeAspect="1"/>
          </p:cNvPicPr>
          <p:nvPr/>
        </p:nvPicPr>
        <p:blipFill>
          <a:blip r:embed="rId4"/>
          <a:srcRect b="68093"/>
          <a:stretch>
            <a:fillRect/>
          </a:stretch>
        </p:blipFill>
        <p:spPr>
          <a:xfrm>
            <a:off x="10440961" y="424984"/>
            <a:ext cx="2205976" cy="38389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ectangle 33"/>
          <p:cNvSpPr txBox="1"/>
          <p:nvPr/>
        </p:nvSpPr>
        <p:spPr>
          <a:xfrm>
            <a:off x="6822502" y="4818215"/>
            <a:ext cx="412108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ct val="100000"/>
              </a:lnSpc>
              <a:defRPr spc="0">
                <a:solidFill>
                  <a:schemeClr val="accent3">
                    <a:hueOff val="-2925000"/>
                    <a:satOff val="-100000"/>
                    <a:lumOff val="3137"/>
                  </a:schemeClr>
                </a:solidFill>
              </a:defRPr>
            </a:lvl1pPr>
          </a:lstStyle>
          <a:p>
            <a:r>
              <a:rPr dirty="0"/>
              <a:t>We handle maintenance, crew, and compliance, so your aircraft is always ready to fly. Enjoy ownership without the administrative hassle - your asset, our expertise.</a:t>
            </a:r>
          </a:p>
        </p:txBody>
      </p:sp>
      <p:sp>
        <p:nvSpPr>
          <p:cNvPr id="402" name="TextBox 24"/>
          <p:cNvSpPr txBox="1"/>
          <p:nvPr/>
        </p:nvSpPr>
        <p:spPr>
          <a:xfrm>
            <a:off x="6814106" y="4373352"/>
            <a:ext cx="30082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lnSpc>
                <a:spcPct val="100000"/>
              </a:lnSpc>
              <a:defRPr sz="1700" spc="0">
                <a:solidFill>
                  <a:srgbClr val="4A525D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</a:lstStyle>
          <a:p>
            <a:r>
              <a:t>Aircraft Management:</a:t>
            </a:r>
          </a:p>
        </p:txBody>
      </p:sp>
      <p:sp>
        <p:nvSpPr>
          <p:cNvPr id="403" name="Freeform 3"/>
          <p:cNvSpPr/>
          <p:nvPr/>
        </p:nvSpPr>
        <p:spPr>
          <a:xfrm>
            <a:off x="66842" y="5103533"/>
            <a:ext cx="7198264" cy="175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5067" y="0"/>
                  <a:pt x="18879" y="7997"/>
                  <a:pt x="21398" y="205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202" y="20544"/>
                </a:lnTo>
                <a:cubicBezTo>
                  <a:pt x="2721" y="7997"/>
                  <a:pt x="6533" y="0"/>
                  <a:pt x="10800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292100" dist="111444" dir="3660000" rotWithShape="0">
              <a:schemeClr val="accent5">
                <a:alpha val="15000"/>
              </a:schemeClr>
            </a:outerShdw>
          </a:effectLst>
        </p:spPr>
        <p:txBody>
          <a:bodyPr lIns="45719" rIns="45719" anchor="ctr"/>
          <a:lstStyle/>
          <a:p>
            <a:pPr algn="l">
              <a:lnSpc>
                <a:spcPct val="100000"/>
              </a:lnSpc>
              <a:defRPr sz="1700" spc="0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DCBB86"/>
      </a:lt1>
      <a:dk2>
        <a:srgbClr val="A7A7A7"/>
      </a:dk2>
      <a:lt2>
        <a:srgbClr val="535353"/>
      </a:lt2>
      <a:accent1>
        <a:srgbClr val="19232D"/>
      </a:accent1>
      <a:accent2>
        <a:srgbClr val="DCBB86"/>
      </a:accent2>
      <a:accent3>
        <a:srgbClr val="FFFCEF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Univa Nova Regular"/>
        <a:ea typeface="Univa Nova Regular"/>
        <a:cs typeface="Univa Nova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-2925000"/>
            <a:satOff val="-100000"/>
            <a:lumOff val="3137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C0AC76"/>
            </a:solidFill>
            <a:effectLst/>
            <a:uFillTx/>
            <a:latin typeface="Playfair Display Regular"/>
            <a:ea typeface="Playfair Display Regular"/>
            <a:cs typeface="Playfair Display Regular"/>
            <a:sym typeface="Playfair Display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600" normalizeH="0" baseline="0">
            <a:ln>
              <a:noFill/>
            </a:ln>
            <a:solidFill>
              <a:schemeClr val="accent2"/>
            </a:solidFill>
            <a:effectLst/>
            <a:uFillTx/>
            <a:latin typeface="+mn-lt"/>
            <a:ea typeface="+mn-ea"/>
            <a:cs typeface="+mn-cs"/>
            <a:sym typeface="Univa Nova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9232D"/>
      </a:accent1>
      <a:accent2>
        <a:srgbClr val="DCBB86"/>
      </a:accent2>
      <a:accent3>
        <a:srgbClr val="FFFCEF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Univa Nova Regular"/>
        <a:ea typeface="Univa Nova Regular"/>
        <a:cs typeface="Univa Nova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-2925000"/>
            <a:satOff val="-100000"/>
            <a:lumOff val="3137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C0AC76"/>
            </a:solidFill>
            <a:effectLst/>
            <a:uFillTx/>
            <a:latin typeface="Playfair Display Regular"/>
            <a:ea typeface="Playfair Display Regular"/>
            <a:cs typeface="Playfair Display Regular"/>
            <a:sym typeface="Playfair Display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600" normalizeH="0" baseline="0">
            <a:ln>
              <a:noFill/>
            </a:ln>
            <a:solidFill>
              <a:schemeClr val="accent2"/>
            </a:solidFill>
            <a:effectLst/>
            <a:uFillTx/>
            <a:latin typeface="+mn-lt"/>
            <a:ea typeface="+mn-ea"/>
            <a:cs typeface="+mn-cs"/>
            <a:sym typeface="Univa Nova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1cec92f6-5859-4f6a-b76e-9f14529924a2}" enabled="0" method="" siteId="{1cec92f6-5859-4f6a-b76e-9f14529924a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870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Playfair Display Bold</vt:lpstr>
      <vt:lpstr>PLAYFAIR DISPLAY BOLD ROMAN</vt:lpstr>
      <vt:lpstr>Playfair Display Regular</vt:lpstr>
      <vt:lpstr>Univa Nova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</dc:creator>
  <cp:lastModifiedBy>Yosef Hafiz</cp:lastModifiedBy>
  <cp:revision>6</cp:revision>
  <dcterms:modified xsi:type="dcterms:W3CDTF">2025-10-08T19:50:34Z</dcterms:modified>
</cp:coreProperties>
</file>